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32"/>
  </p:notesMasterIdLst>
  <p:sldIdLst>
    <p:sldId id="256" r:id="rId8"/>
    <p:sldId id="550" r:id="rId9"/>
    <p:sldId id="556" r:id="rId10"/>
    <p:sldId id="577" r:id="rId11"/>
    <p:sldId id="345" r:id="rId12"/>
    <p:sldId id="346" r:id="rId13"/>
    <p:sldId id="559" r:id="rId14"/>
    <p:sldId id="258" r:id="rId15"/>
    <p:sldId id="278" r:id="rId16"/>
    <p:sldId id="279" r:id="rId17"/>
    <p:sldId id="280" r:id="rId18"/>
    <p:sldId id="425" r:id="rId19"/>
    <p:sldId id="283" r:id="rId20"/>
    <p:sldId id="281" r:id="rId21"/>
    <p:sldId id="287" r:id="rId22"/>
    <p:sldId id="284" r:id="rId23"/>
    <p:sldId id="288" r:id="rId24"/>
    <p:sldId id="382" r:id="rId25"/>
    <p:sldId id="385" r:id="rId26"/>
    <p:sldId id="552" r:id="rId27"/>
    <p:sldId id="553" r:id="rId28"/>
    <p:sldId id="554" r:id="rId29"/>
    <p:sldId id="555" r:id="rId30"/>
    <p:sldId id="558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0000"/>
    <a:srgbClr val="B6EB75"/>
    <a:srgbClr val="F2E8C4"/>
    <a:srgbClr val="D50545"/>
    <a:srgbClr val="F2C70E"/>
    <a:srgbClr val="D42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08"/>
        <p:guide pos="2904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1024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zh-CN" altLang="en-US" sz="1200" strike="noStrike" noProof="1" dirty="0"/>
          </a:p>
        </p:txBody>
      </p:sp>
      <p:sp>
        <p:nvSpPr>
          <p:cNvPr id="7172" name="Rectangle 4"/>
          <p:cNvSpPr>
            <a:spLocks noGrp="1" noRo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 noRot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4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1024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52930" cy="5853112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5120"/>
            <a:r>
              <a:rPr lang="zh-CN" altLang="en-US"/>
              <a:t>第二级</a:t>
            </a:r>
            <a:endParaRPr lang="zh-CN" altLang="en-US"/>
          </a:p>
          <a:p>
            <a:pPr lvl="2" indent="-350520"/>
            <a:r>
              <a:rPr lang="zh-CN" altLang="en-US"/>
              <a:t>第三级</a:t>
            </a:r>
            <a:endParaRPr lang="zh-CN" altLang="en-US"/>
          </a:p>
          <a:p>
            <a:pPr lvl="3" indent="-315595"/>
            <a:r>
              <a:rPr lang="zh-CN" altLang="en-US"/>
              <a:t>第四级</a:t>
            </a:r>
            <a:endParaRPr lang="zh-CN" altLang="en-US"/>
          </a:p>
          <a:p>
            <a:pPr lvl="4" indent="-33972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1031" name="未知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32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5120"/>
            <a:r>
              <a:rPr lang="zh-CN" altLang="en-US"/>
              <a:t>第二级</a:t>
            </a:r>
            <a:endParaRPr lang="zh-CN" altLang="en-US"/>
          </a:p>
          <a:p>
            <a:pPr lvl="2" indent="-350520"/>
            <a:r>
              <a:rPr lang="zh-CN" altLang="en-US"/>
              <a:t>第三级</a:t>
            </a:r>
            <a:endParaRPr lang="zh-CN" altLang="en-US"/>
          </a:p>
          <a:p>
            <a:pPr lvl="3" indent="-315595"/>
            <a:r>
              <a:rPr lang="zh-CN" altLang="en-US"/>
              <a:t>第四级</a:t>
            </a:r>
            <a:endParaRPr lang="zh-CN" altLang="en-US"/>
          </a:p>
          <a:p>
            <a:pPr lvl="4" indent="-33972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07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307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2055" name="未知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56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未知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075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6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5120"/>
            <a:r>
              <a:rPr lang="zh-CN" altLang="en-US"/>
              <a:t>第二级</a:t>
            </a:r>
            <a:endParaRPr lang="zh-CN" altLang="en-US"/>
          </a:p>
          <a:p>
            <a:pPr lvl="2" indent="-350520"/>
            <a:r>
              <a:rPr lang="zh-CN" altLang="en-US"/>
              <a:t>第三级</a:t>
            </a:r>
            <a:endParaRPr lang="zh-CN" altLang="en-US"/>
          </a:p>
          <a:p>
            <a:pPr lvl="3" indent="-315595"/>
            <a:r>
              <a:rPr lang="zh-CN" altLang="en-US"/>
              <a:t>第四级</a:t>
            </a:r>
            <a:endParaRPr lang="zh-CN" altLang="en-US"/>
          </a:p>
          <a:p>
            <a:pPr lvl="4" indent="-33972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10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10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410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未知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099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10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5120"/>
            <a:r>
              <a:rPr lang="zh-CN" altLang="en-US"/>
              <a:t>第二级</a:t>
            </a:r>
            <a:endParaRPr lang="zh-CN" altLang="en-US"/>
          </a:p>
          <a:p>
            <a:pPr lvl="2" indent="-350520"/>
            <a:r>
              <a:rPr lang="zh-CN" altLang="en-US"/>
              <a:t>第三级</a:t>
            </a:r>
            <a:endParaRPr lang="zh-CN" altLang="en-US"/>
          </a:p>
          <a:p>
            <a:pPr lvl="3" indent="-315595"/>
            <a:r>
              <a:rPr lang="zh-CN" altLang="en-US"/>
              <a:t>第四级</a:t>
            </a:r>
            <a:endParaRPr lang="zh-CN" altLang="en-US"/>
          </a:p>
          <a:p>
            <a:pPr lvl="4" indent="-33972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126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127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5128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未知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3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4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5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5120"/>
            <a:r>
              <a:rPr lang="zh-CN" altLang="en-US"/>
              <a:t>第二级</a:t>
            </a:r>
            <a:endParaRPr lang="zh-CN" altLang="en-US"/>
          </a:p>
          <a:p>
            <a:pPr lvl="2" indent="-350520"/>
            <a:r>
              <a:rPr lang="zh-CN" altLang="en-US"/>
              <a:t>第三级</a:t>
            </a:r>
            <a:endParaRPr lang="zh-CN" altLang="en-US"/>
          </a:p>
          <a:p>
            <a:pPr lvl="3" indent="-315595"/>
            <a:r>
              <a:rPr lang="zh-CN" altLang="en-US"/>
              <a:t>第四级</a:t>
            </a:r>
            <a:endParaRPr lang="zh-CN" altLang="en-US"/>
          </a:p>
          <a:p>
            <a:pPr lvl="4" indent="-33972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19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19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820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未知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7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8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325120"/>
            <a:r>
              <a:rPr lang="zh-CN" altLang="en-US"/>
              <a:t>第二级</a:t>
            </a:r>
            <a:endParaRPr lang="zh-CN" altLang="en-US"/>
          </a:p>
          <a:p>
            <a:pPr lvl="2" indent="-350520"/>
            <a:r>
              <a:rPr lang="zh-CN" altLang="en-US"/>
              <a:t>第三级</a:t>
            </a:r>
            <a:endParaRPr lang="zh-CN" altLang="en-US"/>
          </a:p>
          <a:p>
            <a:pPr lvl="3" indent="-315595"/>
            <a:r>
              <a:rPr lang="zh-CN" altLang="en-US"/>
              <a:t>第四级</a:t>
            </a:r>
            <a:endParaRPr lang="zh-CN" altLang="en-US"/>
          </a:p>
          <a:p>
            <a:pPr lvl="4" indent="-339725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222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223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endParaRPr lang="zh-CN" altLang="en-US" strike="noStrike" noProof="1" dirty="0"/>
          </a:p>
        </p:txBody>
      </p:sp>
      <p:sp>
        <p:nvSpPr>
          <p:cNvPr id="9224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>
                <a:latin typeface="Garamond" panose="02020404030301010803" pitchFamily="2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Garamond" panose="02020404030301010803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9925" lvl="1" indent="-3251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2350" lvl="2" indent="-35052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39850" lvl="3" indent="-31559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81480" lvl="4" indent="-339725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000"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3"/>
          <p:cNvSpPr>
            <a:spLocks noGrp="1"/>
          </p:cNvSpPr>
          <p:nvPr>
            <p:ph type="ctrTitle"/>
          </p:nvPr>
        </p:nvSpPr>
        <p:spPr>
          <a:xfrm>
            <a:off x="152400" y="5410200"/>
            <a:ext cx="5638800" cy="838200"/>
          </a:xfrm>
        </p:spPr>
        <p:txBody>
          <a:bodyPr vert="horz" wrap="square" anchor="t"/>
          <a:lstStyle>
            <a:lvl1pPr lvl="0">
              <a:defRPr/>
            </a:lvl1pPr>
          </a:lstStyle>
          <a:p>
            <a:pPr lvl="0" indent="0" eaLnBrk="1" hangingPunct="1"/>
            <a:r>
              <a:rPr lang="zh-CN" altLang="en-US" sz="2100" b="1" dirty="0">
                <a:solidFill>
                  <a:srgbClr val="D42502"/>
                </a:solidFill>
              </a:rPr>
              <a:t>微信：</a:t>
            </a:r>
            <a:r>
              <a:rPr lang="en-US" altLang="zh-CN" sz="2100" b="1" dirty="0">
                <a:solidFill>
                  <a:srgbClr val="D42502"/>
                </a:solidFill>
              </a:rPr>
              <a:t>futures886</a:t>
            </a:r>
            <a:br>
              <a:rPr lang="zh-CN" altLang="en-US" sz="2100" b="1" dirty="0">
                <a:solidFill>
                  <a:srgbClr val="D42502"/>
                </a:solidFill>
                <a:ea typeface="仿宋_GB2312" pitchFamily="1" charset="-122"/>
              </a:rPr>
            </a:br>
            <a:endParaRPr lang="zh-CN" altLang="en-US" sz="2100" b="1" dirty="0">
              <a:solidFill>
                <a:srgbClr val="D42502"/>
              </a:solidFill>
              <a:ea typeface="仿宋_GB2312" pitchFamily="1" charset="-122"/>
            </a:endParaRPr>
          </a:p>
        </p:txBody>
      </p:sp>
      <p:sp>
        <p:nvSpPr>
          <p:cNvPr id="8194" name="Rectangle 4"/>
          <p:cNvSpPr>
            <a:spLocks noGrp="1"/>
          </p:cNvSpPr>
          <p:nvPr>
            <p:ph type="subTitle"/>
          </p:nvPr>
        </p:nvSpPr>
        <p:spPr>
          <a:xfrm>
            <a:off x="3962400" y="5181600"/>
            <a:ext cx="4876800" cy="914400"/>
          </a:xfrm>
        </p:spPr>
        <p:txBody>
          <a:bodyPr vert="horz" wrap="square" anchor="t"/>
          <a:lstStyle>
            <a:lvl1pPr marL="0" lvl="0" indent="0" algn="ctr">
              <a:defRPr/>
            </a:lvl1pPr>
            <a:lvl2pPr marL="457200" lvl="1" indent="-112395" algn="ctr">
              <a:defRPr/>
            </a:lvl2pPr>
            <a:lvl3pPr marL="914400" lvl="2" indent="-242570" algn="ctr">
              <a:defRPr/>
            </a:lvl3pPr>
            <a:lvl4pPr marL="1371600" lvl="3" indent="-347345" algn="ctr">
              <a:defRPr/>
            </a:lvl4pPr>
            <a:lvl5pPr marL="1828800" lvl="4" indent="-487045" algn="ctr">
              <a:defRPr/>
            </a:lvl5pPr>
          </a:lstStyle>
          <a:p>
            <a:pPr marL="0" lvl="0" indent="0" algn="l" eaLnBrk="1" hangingPunct="1">
              <a:buNone/>
            </a:pPr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果子量化官方网址：www</a:t>
            </a:r>
            <a:r>
              <a:rPr lang="en-US" altLang="zh-CN" sz="2000" dirty="0">
                <a:latin typeface="楷体" panose="02010609060101010101" pitchFamily="1" charset="-122"/>
                <a:ea typeface="楷体" panose="02010609060101010101" pitchFamily="1" charset="-122"/>
              </a:rPr>
              <a:t>.gocxh</a:t>
            </a:r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.com</a:t>
            </a:r>
            <a:endParaRPr lang="zh-CN" altLang="en-US" sz="2000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0" lvl="0" indent="0" algn="l" eaLnBrk="1" hangingPunct="1">
              <a:buNone/>
            </a:pPr>
            <a:r>
              <a:rPr lang="zh-CN" altLang="en-US" sz="2000" dirty="0">
                <a:latin typeface="楷体" panose="02010609060101010101" pitchFamily="1" charset="-122"/>
                <a:ea typeface="楷体" panose="02010609060101010101" pitchFamily="1" charset="-122"/>
              </a:rPr>
              <a:t>语音提示！精准信号！全自动交易！</a:t>
            </a:r>
            <a:endParaRPr lang="zh-CN" altLang="en-US" sz="2000" dirty="0"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pPr marL="0" lvl="0" indent="0" algn="l" eaLnBrk="1" hangingPunct="1">
              <a:buNone/>
            </a:pPr>
            <a:endParaRPr lang="zh-CN" altLang="en-US" sz="2000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8195" name="Text Box 5"/>
          <p:cNvSpPr txBox="1"/>
          <p:nvPr/>
        </p:nvSpPr>
        <p:spPr>
          <a:xfrm>
            <a:off x="1371600" y="17526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8196" name="WordArt 6"/>
          <p:cNvSpPr/>
          <p:nvPr/>
        </p:nvSpPr>
        <p:spPr>
          <a:xfrm>
            <a:off x="2209800" y="4114800"/>
            <a:ext cx="53340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果子量化趋势决策分析系统</a:t>
            </a:r>
            <a:endParaRPr lang="zh-CN" altLang="en-US" sz="3600">
              <a:ln w="1905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197" name="矩形 9"/>
          <p:cNvSpPr/>
          <p:nvPr/>
        </p:nvSpPr>
        <p:spPr>
          <a:xfrm>
            <a:off x="1985963" y="3514725"/>
            <a:ext cx="61595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交易师果子策略版适用于各期货公司的交易网关</a:t>
            </a:r>
            <a:endParaRPr lang="zh-CN" altLang="en-US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pic>
        <p:nvPicPr>
          <p:cNvPr id="2" name="图片 1" descr="创意几何孟菲斯扫码关注横版二维码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0" y="311785"/>
            <a:ext cx="8572500" cy="2685415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WordArt 2"/>
          <p:cNvSpPr/>
          <p:nvPr/>
        </p:nvSpPr>
        <p:spPr>
          <a:xfrm>
            <a:off x="4429125" y="306388"/>
            <a:ext cx="2743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与庄共舞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0" name="Text Box 3"/>
          <p:cNvSpPr txBox="1"/>
          <p:nvPr/>
        </p:nvSpPr>
        <p:spPr>
          <a:xfrm>
            <a:off x="5715000" y="1981200"/>
            <a:ext cx="3581400" cy="1752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主图：与庄共舞。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用法：黄线是多方区域出现逢低做多思路，红色暖气带短期多头趋势可开多单。蓝线是空方区域出现逢高抛空思路，绿色冷气带短期空头趋势可开空单。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grpSp>
        <p:nvGrpSpPr>
          <p:cNvPr id="17411" name="组合 28675"/>
          <p:cNvGrpSpPr/>
          <p:nvPr/>
        </p:nvGrpSpPr>
        <p:grpSpPr>
          <a:xfrm>
            <a:off x="0" y="1068388"/>
            <a:ext cx="5703888" cy="5484812"/>
            <a:chOff x="0" y="0"/>
            <a:chExt cx="8982" cy="8638"/>
          </a:xfrm>
        </p:grpSpPr>
        <p:grpSp>
          <p:nvGrpSpPr>
            <p:cNvPr id="17412" name="组合 28676"/>
            <p:cNvGrpSpPr/>
            <p:nvPr/>
          </p:nvGrpSpPr>
          <p:grpSpPr>
            <a:xfrm>
              <a:off x="0" y="0"/>
              <a:ext cx="8982" cy="8638"/>
              <a:chOff x="0" y="0"/>
              <a:chExt cx="8982" cy="8638"/>
            </a:xfrm>
          </p:grpSpPr>
          <p:pic>
            <p:nvPicPr>
              <p:cNvPr id="17413" name="Picture 6" descr="994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0" y="0"/>
                <a:ext cx="8982" cy="86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7414" name="AutoShape 7"/>
              <p:cNvSpPr/>
              <p:nvPr/>
            </p:nvSpPr>
            <p:spPr>
              <a:xfrm>
                <a:off x="120" y="5638"/>
                <a:ext cx="2760" cy="1200"/>
              </a:xfrm>
              <a:prstGeom prst="wedgeRectCallout">
                <a:avLst>
                  <a:gd name="adj1" fmla="val -48806"/>
                  <a:gd name="adj2" fmla="val -327495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zh-CN" altLang="en-US" sz="1800" b="1" dirty="0">
                    <a:solidFill>
                      <a:srgbClr val="00B050"/>
                    </a:solidFill>
                    <a:latin typeface="Tahoma" panose="020B0604030504040204" pitchFamily="2" charset="0"/>
                    <a:ea typeface="宋体" panose="02010600030101010101" pitchFamily="2" charset="-122"/>
                  </a:rPr>
                  <a:t>绿色冷气带</a:t>
                </a:r>
                <a:endParaRPr lang="zh-CN" altLang="en-US" sz="1800" b="1" dirty="0">
                  <a:solidFill>
                    <a:srgbClr val="00B050"/>
                  </a:solidFill>
                  <a:latin typeface="Tahoma" panose="020B0604030504040204" pitchFamily="2" charset="0"/>
                  <a:ea typeface="宋体" panose="02010600030101010101" pitchFamily="2" charset="-122"/>
                </a:endParaRPr>
              </a:p>
              <a:p>
                <a:pPr algn="ctr"/>
                <a:r>
                  <a:rPr lang="zh-CN" altLang="en-US" sz="1800" b="1" dirty="0">
                    <a:solidFill>
                      <a:srgbClr val="00B050"/>
                    </a:solidFill>
                    <a:latin typeface="Tahoma" panose="020B0604030504040204" pitchFamily="2" charset="0"/>
                    <a:ea typeface="宋体" panose="02010600030101010101" pitchFamily="2" charset="-122"/>
                  </a:rPr>
                  <a:t>短期空头趋势</a:t>
                </a:r>
                <a:endParaRPr lang="zh-CN" altLang="en-US" sz="1800" b="1" dirty="0">
                  <a:solidFill>
                    <a:srgbClr val="00B050"/>
                  </a:solidFill>
                  <a:latin typeface="Tahoma" panose="020B0604030504040204" pitchFamily="2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415" name="AutoShape 8"/>
            <p:cNvSpPr/>
            <p:nvPr/>
          </p:nvSpPr>
          <p:spPr>
            <a:xfrm>
              <a:off x="960" y="720"/>
              <a:ext cx="1920" cy="1200"/>
            </a:xfrm>
            <a:prstGeom prst="wedgeRectCallout">
              <a:avLst>
                <a:gd name="adj1" fmla="val -46486"/>
                <a:gd name="adj2" fmla="val 6979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solidFill>
                    <a:srgbClr val="0000FF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蓝线中期空头趋势</a:t>
              </a:r>
              <a:endParaRPr lang="zh-CN" altLang="en-US" sz="1800" dirty="0">
                <a:solidFill>
                  <a:srgbClr val="0000FF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17416" name="AutoShape 9"/>
            <p:cNvSpPr/>
            <p:nvPr/>
          </p:nvSpPr>
          <p:spPr>
            <a:xfrm>
              <a:off x="1680" y="2400"/>
              <a:ext cx="2760" cy="1080"/>
            </a:xfrm>
            <a:prstGeom prst="wedgeRectCallout">
              <a:avLst>
                <a:gd name="adj1" fmla="val 49093"/>
                <a:gd name="adj2" fmla="val 10388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solidFill>
                    <a:srgbClr val="FF0000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红色暖气带</a:t>
              </a:r>
              <a:endParaRPr lang="zh-CN" altLang="en-US" sz="1800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800" dirty="0">
                  <a:solidFill>
                    <a:srgbClr val="FF0000"/>
                  </a:solidFill>
                  <a:latin typeface="Tahoma" panose="020B0604030504040204" pitchFamily="2" charset="0"/>
                  <a:ea typeface="宋体" panose="02010600030101010101" pitchFamily="2" charset="-122"/>
                </a:rPr>
                <a:t>短期多头趋势</a:t>
              </a:r>
              <a:endParaRPr lang="zh-CN" altLang="en-US" sz="1800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17" name="AutoShape 10"/>
          <p:cNvSpPr/>
          <p:nvPr/>
        </p:nvSpPr>
        <p:spPr>
          <a:xfrm>
            <a:off x="1600200" y="6400800"/>
            <a:ext cx="7162800" cy="533400"/>
          </a:xfrm>
          <a:prstGeom prst="wedgeRectCallout">
            <a:avLst>
              <a:gd name="adj1" fmla="val -64421"/>
              <a:gd name="adj2" fmla="val -19035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副图智胜成交量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实时监控成交量多空“主买”和“主卖”比例。更好的辅助多空方向判断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AutoShape 11"/>
          <p:cNvSpPr/>
          <p:nvPr/>
        </p:nvSpPr>
        <p:spPr>
          <a:xfrm>
            <a:off x="2743200" y="4495800"/>
            <a:ext cx="2286000" cy="304800"/>
          </a:xfrm>
          <a:prstGeom prst="wedgeRectCallout">
            <a:avLst>
              <a:gd name="adj1" fmla="val -52639"/>
              <a:gd name="adj2" fmla="val -1692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solidFill>
                  <a:srgbClr val="FFFF0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黄线中期多头趋势</a:t>
            </a:r>
            <a:endParaRPr lang="zh-CN" altLang="en-US" sz="1800" dirty="0">
              <a:solidFill>
                <a:srgbClr val="FFFF0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30731" name="Text Box 13"/>
          <p:cNvSpPr txBox="1"/>
          <p:nvPr/>
        </p:nvSpPr>
        <p:spPr>
          <a:xfrm>
            <a:off x="5791200" y="4267200"/>
            <a:ext cx="3581400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sz="14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40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5703888" y="5229225"/>
            <a:ext cx="3440113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trike="noStrike" noProof="1"/>
              <a:t>适用于全国正规期货公司交易网关</a:t>
            </a:r>
            <a:endParaRPr lang="zh-CN" altLang="en-US" strike="noStrike" noProof="1"/>
          </a:p>
        </p:txBody>
      </p:sp>
      <p:sp>
        <p:nvSpPr>
          <p:cNvPr id="17422" name="文本框 2"/>
          <p:cNvSpPr txBox="1"/>
          <p:nvPr/>
        </p:nvSpPr>
        <p:spPr>
          <a:xfrm>
            <a:off x="7172325" y="796925"/>
            <a:ext cx="174942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8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066800"/>
            <a:ext cx="57912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WordArt 3"/>
          <p:cNvSpPr/>
          <p:nvPr/>
        </p:nvSpPr>
        <p:spPr>
          <a:xfrm>
            <a:off x="4111625" y="254000"/>
            <a:ext cx="32766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支撑压力线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5" name="Text Box 4"/>
          <p:cNvSpPr txBox="1"/>
          <p:nvPr/>
        </p:nvSpPr>
        <p:spPr>
          <a:xfrm>
            <a:off x="5867400" y="1600200"/>
            <a:ext cx="3505200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6.主图（4）：支撑压力线。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用法：紫线多方区域，逢低做多；绿线空方区域逢高抛空。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投资者熟练后无需看文字提示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目前国内同类软件只有2个方向的提示信号；我们支撑压力线是4个方向提示信号，这就是实力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8436" name="AutoShape 5"/>
          <p:cNvSpPr/>
          <p:nvPr/>
        </p:nvSpPr>
        <p:spPr>
          <a:xfrm>
            <a:off x="3276600" y="1447800"/>
            <a:ext cx="2362200" cy="457200"/>
          </a:xfrm>
          <a:prstGeom prst="wedgeRectCallout">
            <a:avLst>
              <a:gd name="adj1" fmla="val -43037"/>
              <a:gd name="adj2" fmla="val 8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b="1" dirty="0">
                <a:solidFill>
                  <a:srgbClr val="00B05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绿色线以下逢高抛空</a:t>
            </a:r>
            <a:endParaRPr lang="zh-CN" altLang="en-US" sz="1800" b="1" dirty="0">
              <a:solidFill>
                <a:srgbClr val="00B05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8437" name="AutoShape 6"/>
          <p:cNvSpPr/>
          <p:nvPr/>
        </p:nvSpPr>
        <p:spPr>
          <a:xfrm>
            <a:off x="228600" y="4114800"/>
            <a:ext cx="3124200" cy="533400"/>
          </a:xfrm>
          <a:prstGeom prst="wedgeRectCallout">
            <a:avLst>
              <a:gd name="adj1" fmla="val 23843"/>
              <a:gd name="adj2" fmla="val -34261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b="1" dirty="0">
                <a:solidFill>
                  <a:srgbClr val="7030A0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紫色线以上逢低做多思路</a:t>
            </a:r>
            <a:endParaRPr lang="zh-CN" altLang="en-US" sz="1800" b="1" dirty="0">
              <a:solidFill>
                <a:srgbClr val="7030A0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无需看文字提示</a:t>
            </a:r>
            <a:endParaRPr lang="zh-CN" altLang="en-US" sz="1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AutoShape 7"/>
          <p:cNvSpPr/>
          <p:nvPr/>
        </p:nvSpPr>
        <p:spPr>
          <a:xfrm>
            <a:off x="76200" y="6248400"/>
            <a:ext cx="7620000" cy="533400"/>
          </a:xfrm>
          <a:prstGeom prst="wedgeRectCallout">
            <a:avLst>
              <a:gd name="adj1" fmla="val -48606"/>
              <a:gd name="adj2" fmla="val -12082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副图主力控盘：红色的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大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代表主力多头资金介入；黄色的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中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代表多头主力资金逐步平仓离场；绿色的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大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代表空头主力资金逐步介入。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Text Box 9"/>
          <p:cNvSpPr txBox="1"/>
          <p:nvPr/>
        </p:nvSpPr>
        <p:spPr>
          <a:xfrm>
            <a:off x="5791200" y="4267200"/>
            <a:ext cx="3581400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sz="14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40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140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文本框 1"/>
          <p:cNvSpPr txBox="1"/>
          <p:nvPr/>
        </p:nvSpPr>
        <p:spPr>
          <a:xfrm>
            <a:off x="7334250" y="758825"/>
            <a:ext cx="17494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WordArt 5"/>
          <p:cNvSpPr/>
          <p:nvPr/>
        </p:nvSpPr>
        <p:spPr>
          <a:xfrm>
            <a:off x="3524250" y="404813"/>
            <a:ext cx="4244975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多空持仓线与龙腾四海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458" name="AutoShape 5"/>
          <p:cNvSpPr/>
          <p:nvPr/>
        </p:nvSpPr>
        <p:spPr>
          <a:xfrm>
            <a:off x="2286000" y="1371600"/>
            <a:ext cx="1447800" cy="762000"/>
          </a:xfrm>
          <a:prstGeom prst="wedgeRectCallout">
            <a:avLst>
              <a:gd name="adj1" fmla="val -46486"/>
              <a:gd name="adj2" fmla="val 6979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黄色小方格：顶部预测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59" name="文本框 30724"/>
          <p:cNvSpPr txBox="1"/>
          <p:nvPr/>
        </p:nvSpPr>
        <p:spPr>
          <a:xfrm>
            <a:off x="5562600" y="1447800"/>
            <a:ext cx="3352800" cy="192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用法：红线为多头持仓，绿线为空头持仓 。主要监控日内的持仓数量。在收盘前 看日内持仓情况。 多头与空头相比，当一方比另一方优势明显时！可做部分隔夜仓。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文本框 30725"/>
          <p:cNvSpPr txBox="1"/>
          <p:nvPr/>
        </p:nvSpPr>
        <p:spPr>
          <a:xfrm>
            <a:off x="4416425" y="3230563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文本框 30726"/>
          <p:cNvSpPr txBox="1"/>
          <p:nvPr/>
        </p:nvSpPr>
        <p:spPr>
          <a:xfrm>
            <a:off x="4416425" y="3230563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文本框 30727"/>
          <p:cNvSpPr txBox="1"/>
          <p:nvPr/>
        </p:nvSpPr>
        <p:spPr>
          <a:xfrm>
            <a:off x="4416425" y="3230563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3" name="图片 30728" descr="QQ图片201305181544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371600"/>
            <a:ext cx="4340225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图片 30729" descr="QQ图片201305181548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38600"/>
            <a:ext cx="4495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5" name="文本框 30730"/>
          <p:cNvSpPr txBox="1"/>
          <p:nvPr/>
        </p:nvSpPr>
        <p:spPr>
          <a:xfrm>
            <a:off x="5583238" y="4038600"/>
            <a:ext cx="3352800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用法：红线为多头持仓，蓝线为空头持仓 。主要监控资金流向。资金线高位和低位预警。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矩形标注 30731"/>
          <p:cNvSpPr/>
          <p:nvPr/>
        </p:nvSpPr>
        <p:spPr>
          <a:xfrm>
            <a:off x="1828800" y="6172200"/>
            <a:ext cx="1981200" cy="304800"/>
          </a:xfrm>
          <a:prstGeom prst="wedgeRectCallout">
            <a:avLst>
              <a:gd name="adj1" fmla="val -72625"/>
              <a:gd name="adj2" fmla="val 6270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p>
            <a:pPr algn="ctr" eaLnBrk="0" hangingPunct="0"/>
            <a:r>
              <a:rPr lang="zh-CN" altLang="en-US">
                <a:latin typeface="Tahoma" panose="020B0604030504040204" pitchFamily="2" charset="0"/>
                <a:ea typeface="宋体" panose="02010600030101010101" pitchFamily="2" charset="-122"/>
              </a:rPr>
              <a:t>资金线低位预警</a:t>
            </a:r>
            <a:endParaRPr lang="zh-CN" altLang="en-US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67" name="矩形标注 30732"/>
          <p:cNvSpPr/>
          <p:nvPr/>
        </p:nvSpPr>
        <p:spPr>
          <a:xfrm>
            <a:off x="2819400" y="4724400"/>
            <a:ext cx="2133600" cy="609600"/>
          </a:xfrm>
          <a:prstGeom prst="wedgeRectCallout">
            <a:avLst>
              <a:gd name="adj1" fmla="val 48301"/>
              <a:gd name="adj2" fmla="val -83745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p>
            <a:pPr algn="ctr" eaLnBrk="0" hangingPunct="0"/>
            <a:r>
              <a:rPr lang="zh-CN" altLang="en-US">
                <a:latin typeface="Tahoma" panose="020B0604030504040204" pitchFamily="2" charset="0"/>
                <a:ea typeface="宋体" panose="02010600030101010101" pitchFamily="2" charset="-122"/>
              </a:rPr>
              <a:t>资金线高位预警</a:t>
            </a:r>
            <a:endParaRPr lang="zh-CN" altLang="en-US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2600" y="5476875"/>
            <a:ext cx="3255963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sz="14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400" noProof="1"/>
          </a:p>
        </p:txBody>
      </p:sp>
      <p:sp>
        <p:nvSpPr>
          <p:cNvPr id="19470" name="文本框 2"/>
          <p:cNvSpPr txBox="1"/>
          <p:nvPr/>
        </p:nvSpPr>
        <p:spPr>
          <a:xfrm>
            <a:off x="7654925" y="860425"/>
            <a:ext cx="1281113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 sz="140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AutoShape 2"/>
          <p:cNvSpPr/>
          <p:nvPr/>
        </p:nvSpPr>
        <p:spPr>
          <a:xfrm>
            <a:off x="3810000" y="3810000"/>
            <a:ext cx="1600200" cy="533400"/>
          </a:xfrm>
          <a:prstGeom prst="wedgeRectCallout">
            <a:avLst>
              <a:gd name="adj1" fmla="val -21032"/>
              <a:gd name="adj2" fmla="val -23344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绿箭头做空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AutoShape 3"/>
          <p:cNvSpPr/>
          <p:nvPr/>
        </p:nvSpPr>
        <p:spPr>
          <a:xfrm>
            <a:off x="4495800" y="2819400"/>
            <a:ext cx="2057400" cy="914400"/>
          </a:xfrm>
          <a:prstGeom prst="wedgeRectCallout">
            <a:avLst>
              <a:gd name="adj1" fmla="val -13736"/>
              <a:gd name="adj2" fmla="val 504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趋势跟踪系统：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标准正式版功能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WordArt 5"/>
          <p:cNvSpPr/>
          <p:nvPr/>
        </p:nvSpPr>
        <p:spPr>
          <a:xfrm>
            <a:off x="3568700" y="304800"/>
            <a:ext cx="2743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趋势跟踪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4" name="Text Box 6"/>
          <p:cNvSpPr txBox="1"/>
          <p:nvPr/>
        </p:nvSpPr>
        <p:spPr>
          <a:xfrm>
            <a:off x="6553200" y="1219200"/>
            <a:ext cx="25908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主图：趋势跟踪系统用法：红色箭头做多；绿色箭头做空。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Text Box 7"/>
          <p:cNvSpPr txBox="1"/>
          <p:nvPr/>
        </p:nvSpPr>
        <p:spPr>
          <a:xfrm>
            <a:off x="6553200" y="4044950"/>
            <a:ext cx="2590800" cy="258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副图：波段王。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用法：红色小旗是多方区域出现可尝试做多，红色箭头对应文字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多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可尝试结合主图开多单。绿色小旗是空方区域出现逢高抛空，绿色箭头对应文字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空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可尝试结合主图开空单。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grpSp>
        <p:nvGrpSpPr>
          <p:cNvPr id="20486" name="组合 32776"/>
          <p:cNvGrpSpPr/>
          <p:nvPr/>
        </p:nvGrpSpPr>
        <p:grpSpPr>
          <a:xfrm>
            <a:off x="0" y="1219200"/>
            <a:ext cx="6629400" cy="5562600"/>
            <a:chOff x="0" y="-120"/>
            <a:chExt cx="10440" cy="8760"/>
          </a:xfrm>
        </p:grpSpPr>
        <p:pic>
          <p:nvPicPr>
            <p:cNvPr id="20487" name="Picture 10" descr="88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-120"/>
              <a:ext cx="10320" cy="806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8" name="AutoShape 11"/>
            <p:cNvSpPr/>
            <p:nvPr/>
          </p:nvSpPr>
          <p:spPr>
            <a:xfrm>
              <a:off x="1920" y="7800"/>
              <a:ext cx="3480" cy="480"/>
            </a:xfrm>
            <a:prstGeom prst="wedgeRectCallout">
              <a:avLst>
                <a:gd name="adj1" fmla="val -91699"/>
                <a:gd name="adj2" fmla="val -4125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提前做多辅助信号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89" name="AutoShape 12"/>
            <p:cNvSpPr/>
            <p:nvPr/>
          </p:nvSpPr>
          <p:spPr>
            <a:xfrm>
              <a:off x="7200" y="8160"/>
              <a:ext cx="3240" cy="480"/>
            </a:xfrm>
            <a:prstGeom prst="wedgeRectCallout">
              <a:avLst>
                <a:gd name="adj1" fmla="val -107435"/>
                <a:gd name="adj2" fmla="val -34978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提前做空辅助信号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0" name="AutoShape 13"/>
            <p:cNvSpPr/>
            <p:nvPr/>
          </p:nvSpPr>
          <p:spPr>
            <a:xfrm>
              <a:off x="2641" y="5400"/>
              <a:ext cx="4320" cy="1080"/>
            </a:xfrm>
            <a:prstGeom prst="wedgeRectCallout">
              <a:avLst>
                <a:gd name="adj1" fmla="val -120611"/>
                <a:gd name="adj2" fmla="val 3194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正式版波段王加入多空提前文字提示信号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91" name="AutoShape 15"/>
            <p:cNvSpPr/>
            <p:nvPr/>
          </p:nvSpPr>
          <p:spPr>
            <a:xfrm>
              <a:off x="481" y="1920"/>
              <a:ext cx="3480" cy="480"/>
            </a:xfrm>
            <a:prstGeom prst="wedgeRectCallout">
              <a:avLst>
                <a:gd name="adj1" fmla="val -43333"/>
                <a:gd name="adj2" fmla="val 56958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红色箭头做多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0493" name="文本框 1"/>
          <p:cNvSpPr txBox="1"/>
          <p:nvPr/>
        </p:nvSpPr>
        <p:spPr>
          <a:xfrm>
            <a:off x="7050088" y="668338"/>
            <a:ext cx="1749425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5114925" y="2765425"/>
            <a:ext cx="3975100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spcBef>
                <a:spcPct val="50000"/>
              </a:spcBef>
            </a:pPr>
            <a:endParaRPr lang="zh-CN" altLang="en-US" sz="1200" b="1" strike="noStrike" noProof="1" dirty="0">
              <a:solidFill>
                <a:srgbClr val="D42502"/>
              </a:solidFill>
              <a:sym typeface="+mn-ea"/>
            </a:endParaRPr>
          </a:p>
          <a:p>
            <a:pPr fontAlgn="base">
              <a:spcBef>
                <a:spcPct val="50000"/>
              </a:spcBef>
            </a:pPr>
            <a:endParaRPr lang="zh-CN" altLang="en-US" sz="1200" b="1" strike="noStrike" noProof="1" dirty="0">
              <a:solidFill>
                <a:srgbClr val="D42502"/>
              </a:solidFill>
              <a:sym typeface="+mn-ea"/>
            </a:endParaRPr>
          </a:p>
          <a:p>
            <a:pPr fontAlgn="base">
              <a:spcBef>
                <a:spcPct val="50000"/>
              </a:spcBef>
            </a:pPr>
            <a:r>
              <a:rPr lang="zh-CN" altLang="en-US" sz="1200" b="1" strike="noStrike" noProof="1" dirty="0">
                <a:solidFill>
                  <a:srgbClr val="D42502"/>
                </a:solidFill>
                <a:sym typeface="+mn-ea"/>
              </a:rPr>
              <a:t>更多帮助和资讯关注公众号：</a:t>
            </a:r>
            <a:r>
              <a:rPr lang="zh-CN" altLang="en-US" sz="1200" b="1" strike="noStrike" noProof="1" dirty="0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果子量化</a:t>
            </a:r>
            <a:endParaRPr lang="zh-CN" altLang="en-US" sz="1200" b="1" strike="noStrike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</a:pPr>
            <a:r>
              <a:rPr lang="zh-CN" altLang="en-US" sz="1200" strike="noStrike" noProof="1" dirty="0">
                <a:sym typeface="+mn-ea"/>
              </a:rPr>
              <a:t>指标和模型购买咨询微信：</a:t>
            </a:r>
            <a:r>
              <a:rPr lang="en-US" altLang="zh-CN" sz="1200" strike="noStrike" noProof="1" dirty="0">
                <a:sym typeface="+mn-ea"/>
              </a:rPr>
              <a:t>futures886</a:t>
            </a:r>
            <a:endParaRPr lang="zh-CN" altLang="en-US" strike="noStrike" noProof="1"/>
          </a:p>
          <a:p>
            <a:pPr fontAlgn="base">
              <a:spcBef>
                <a:spcPct val="50000"/>
              </a:spcBef>
            </a:pPr>
            <a:endParaRPr lang="zh-CN" altLang="en-US" strike="noStrike" noProof="1"/>
          </a:p>
        </p:txBody>
      </p:sp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WordArt 2"/>
          <p:cNvSpPr/>
          <p:nvPr/>
        </p:nvSpPr>
        <p:spPr>
          <a:xfrm>
            <a:off x="3282950" y="393700"/>
            <a:ext cx="4162425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趋势跟踪与波段王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6" name="Text Box 3"/>
          <p:cNvSpPr txBox="1"/>
          <p:nvPr/>
        </p:nvSpPr>
        <p:spPr>
          <a:xfrm>
            <a:off x="6553200" y="2125663"/>
            <a:ext cx="25908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7.主图：趋势跟踪系统用法：红色箭头做多；绿色箭头做空。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grpSp>
        <p:nvGrpSpPr>
          <p:cNvPr id="21507" name="组合 33795"/>
          <p:cNvGrpSpPr/>
          <p:nvPr/>
        </p:nvGrpSpPr>
        <p:grpSpPr>
          <a:xfrm>
            <a:off x="-63500" y="1155700"/>
            <a:ext cx="6743700" cy="5097463"/>
            <a:chOff x="-300" y="2900"/>
            <a:chExt cx="10620" cy="8028"/>
          </a:xfrm>
        </p:grpSpPr>
        <p:grpSp>
          <p:nvGrpSpPr>
            <p:cNvPr id="21508" name="组合 33796"/>
            <p:cNvGrpSpPr/>
            <p:nvPr/>
          </p:nvGrpSpPr>
          <p:grpSpPr>
            <a:xfrm>
              <a:off x="-300" y="2900"/>
              <a:ext cx="10620" cy="8028"/>
              <a:chOff x="-300" y="2900"/>
              <a:chExt cx="10620" cy="8028"/>
            </a:xfrm>
          </p:grpSpPr>
          <p:grpSp>
            <p:nvGrpSpPr>
              <p:cNvPr id="21509" name="组合 33797"/>
              <p:cNvGrpSpPr/>
              <p:nvPr/>
            </p:nvGrpSpPr>
            <p:grpSpPr>
              <a:xfrm>
                <a:off x="-300" y="2900"/>
                <a:ext cx="10620" cy="8028"/>
                <a:chOff x="-300" y="2900"/>
                <a:chExt cx="10620" cy="8028"/>
              </a:xfrm>
            </p:grpSpPr>
            <p:pic>
              <p:nvPicPr>
                <p:cNvPr id="21510" name="Picture 7" descr="992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-300" y="2900"/>
                  <a:ext cx="10620" cy="802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1511" name="AutoShape 8"/>
                <p:cNvSpPr/>
                <p:nvPr/>
              </p:nvSpPr>
              <p:spPr>
                <a:xfrm>
                  <a:off x="2880" y="3000"/>
                  <a:ext cx="2520" cy="1200"/>
                </a:xfrm>
                <a:prstGeom prst="wedgeRectCallout">
                  <a:avLst>
                    <a:gd name="adj1" fmla="val -149060"/>
                    <a:gd name="adj2" fmla="val 31500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/>
                <a:p>
                  <a:pPr algn="ctr"/>
                  <a:r>
                    <a: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rPr>
                    <a:t>绿箭头做空</a:t>
                  </a:r>
                  <a:endParaRPr lang="zh-CN" altLang="en-US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2" name="AutoShape 9"/>
                <p:cNvSpPr/>
                <p:nvPr/>
              </p:nvSpPr>
              <p:spPr>
                <a:xfrm>
                  <a:off x="5760" y="8400"/>
                  <a:ext cx="3600" cy="480"/>
                </a:xfrm>
                <a:prstGeom prst="wedgeRectCallout">
                  <a:avLst>
                    <a:gd name="adj1" fmla="val -52639"/>
                    <a:gd name="adj2" fmla="val -169273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/>
                <a:p>
                  <a:pPr algn="ctr"/>
                  <a:r>
                    <a: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rPr>
                    <a:t>红箭头做多</a:t>
                  </a:r>
                  <a:endParaRPr lang="zh-CN" altLang="en-US" sz="1800" dirty="0"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3" name="AutoShape 10"/>
                <p:cNvSpPr/>
                <p:nvPr/>
              </p:nvSpPr>
              <p:spPr>
                <a:xfrm>
                  <a:off x="120" y="6720"/>
                  <a:ext cx="3240" cy="1440"/>
                </a:xfrm>
                <a:prstGeom prst="wedgeRectCallout">
                  <a:avLst>
                    <a:gd name="adj1" fmla="val -14519"/>
                    <a:gd name="adj2" fmla="val 62856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/>
                <a:p>
                  <a:pPr algn="ctr"/>
                  <a:r>
                    <a: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rPr>
                    <a:t>趋势跟踪：</a:t>
                  </a:r>
                  <a:endParaRPr lang="zh-CN" altLang="en-US" sz="1800" dirty="0"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  <a:p>
                  <a:pPr algn="ctr"/>
                  <a:r>
                    <a: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rPr>
                    <a:t>标准正式版功能</a:t>
                  </a:r>
                  <a:endParaRPr lang="zh-CN" altLang="en-US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514" name="AutoShape 11"/>
                <p:cNvSpPr/>
                <p:nvPr/>
              </p:nvSpPr>
              <p:spPr>
                <a:xfrm>
                  <a:off x="7320" y="10200"/>
                  <a:ext cx="3000" cy="480"/>
                </a:xfrm>
                <a:prstGeom prst="wedgeRectCallout">
                  <a:avLst>
                    <a:gd name="adj1" fmla="val -149801"/>
                    <a:gd name="adj2" fmla="val 31875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/>
                <a:p>
                  <a:pPr algn="ctr"/>
                  <a:r>
                    <a: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rPr>
                    <a:t>做多辅助信号</a:t>
                  </a:r>
                  <a:endParaRPr lang="zh-CN" altLang="en-US" sz="1800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1515" name="AutoShape 14"/>
              <p:cNvSpPr/>
              <p:nvPr/>
            </p:nvSpPr>
            <p:spPr>
              <a:xfrm>
                <a:off x="120" y="8520"/>
                <a:ext cx="2640" cy="480"/>
              </a:xfrm>
              <a:prstGeom prst="wedgeRectCallout">
                <a:avLst>
                  <a:gd name="adj1" fmla="val 14926"/>
                  <a:gd name="adj2" fmla="val 19875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zh-CN" altLang="en-US" sz="1800" dirty="0">
                    <a:latin typeface="Tahoma" panose="020B0604030504040204" pitchFamily="2" charset="0"/>
                    <a:ea typeface="宋体" panose="02010600030101010101" pitchFamily="2" charset="-122"/>
                  </a:rPr>
                  <a:t>做空辅助信号</a:t>
                </a:r>
                <a:endPara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516" name="AutoShape 15"/>
            <p:cNvSpPr/>
            <p:nvPr/>
          </p:nvSpPr>
          <p:spPr>
            <a:xfrm>
              <a:off x="4800" y="5040"/>
              <a:ext cx="2280" cy="1080"/>
            </a:xfrm>
            <a:prstGeom prst="wedgeRectCallout">
              <a:avLst>
                <a:gd name="adj1" fmla="val -20130"/>
                <a:gd name="adj2" fmla="val 19388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空单平仓盈利420点</a:t>
              </a:r>
              <a:endParaRPr lang="zh-CN" altLang="en-US" sz="18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17" name="Text Box 16"/>
          <p:cNvSpPr txBox="1"/>
          <p:nvPr/>
        </p:nvSpPr>
        <p:spPr>
          <a:xfrm>
            <a:off x="6553200" y="3124200"/>
            <a:ext cx="2590800" cy="2584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8.副图：波段王。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用法：红色小旗是多方区域出现可尝试做多，红色箭头对应文字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多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可尝试结合主图开多单。绿色小旗是空方区域出现逢高抛空，绿色箭头对应文字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空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可尝试结合主图开空单。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1518" name="Rectangle 17"/>
          <p:cNvSpPr>
            <a:spLocks noGrp="1"/>
          </p:cNvSpPr>
          <p:nvPr>
            <p:ph type="ctrTitle"/>
          </p:nvPr>
        </p:nvSpPr>
        <p:spPr>
          <a:xfrm>
            <a:off x="6477000" y="1219200"/>
            <a:ext cx="2667000" cy="1905000"/>
          </a:xfrm>
        </p:spPr>
        <p:txBody>
          <a:bodyPr vert="horz" wrap="square" anchor="t"/>
          <a:lstStyle>
            <a:lvl1pPr lvl="0">
              <a:defRPr/>
            </a:lvl1pPr>
          </a:lstStyle>
          <a:p>
            <a:pPr lvl="0" indent="0" eaLnBrk="1" hangingPunct="1"/>
            <a:r>
              <a:rPr lang="zh-CN" altLang="en-US" sz="1900" b="1" dirty="0">
                <a:solidFill>
                  <a:srgbClr val="D42502"/>
                </a:solidFill>
                <a:ea typeface="仿宋_GB2312" pitchFamily="1" charset="-122"/>
              </a:rPr>
              <a:t>【主图】：趋势跟踪</a:t>
            </a:r>
            <a:br>
              <a:rPr lang="zh-CN" altLang="en-US" sz="1900" b="1" dirty="0">
                <a:solidFill>
                  <a:srgbClr val="D42502"/>
                </a:solidFill>
                <a:ea typeface="仿宋_GB2312" pitchFamily="1" charset="-122"/>
              </a:rPr>
            </a:br>
            <a:r>
              <a:rPr lang="zh-CN" altLang="en-US" sz="1900" b="1" dirty="0">
                <a:solidFill>
                  <a:srgbClr val="D42502"/>
                </a:solidFill>
                <a:ea typeface="仿宋_GB2312" pitchFamily="1" charset="-122"/>
              </a:rPr>
              <a:t>【副图】：波段王</a:t>
            </a:r>
            <a:endParaRPr lang="zh-CN" altLang="en-US" sz="1900" b="1" dirty="0">
              <a:solidFill>
                <a:srgbClr val="D4250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1519" name="AutoShape 18"/>
          <p:cNvSpPr/>
          <p:nvPr/>
        </p:nvSpPr>
        <p:spPr>
          <a:xfrm>
            <a:off x="1752600" y="5329238"/>
            <a:ext cx="2362200" cy="538162"/>
          </a:xfrm>
          <a:prstGeom prst="wedgeRectCallout">
            <a:avLst>
              <a:gd name="adj1" fmla="val -113708"/>
              <a:gd name="adj2" fmla="val -1670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文字提前预测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21" name="文本框 1"/>
          <p:cNvSpPr txBox="1"/>
          <p:nvPr/>
        </p:nvSpPr>
        <p:spPr>
          <a:xfrm>
            <a:off x="7394575" y="757238"/>
            <a:ext cx="1749425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 Box 3"/>
          <p:cNvSpPr txBox="1"/>
          <p:nvPr/>
        </p:nvSpPr>
        <p:spPr>
          <a:xfrm>
            <a:off x="5638800" y="1905000"/>
            <a:ext cx="365760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经典分时图：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经典版分时图具备语音提示功能。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经典版经典分时图信号判断更快速更精准！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0" name="Text Box 4"/>
          <p:cNvSpPr txBox="1"/>
          <p:nvPr/>
        </p:nvSpPr>
        <p:spPr>
          <a:xfrm>
            <a:off x="4416425" y="3230563"/>
            <a:ext cx="311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WordArt 8"/>
          <p:cNvSpPr/>
          <p:nvPr/>
        </p:nvSpPr>
        <p:spPr>
          <a:xfrm>
            <a:off x="4267200" y="269875"/>
            <a:ext cx="36576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经典分时线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2533" name="组合 35847"/>
          <p:cNvGrpSpPr/>
          <p:nvPr/>
        </p:nvGrpSpPr>
        <p:grpSpPr>
          <a:xfrm>
            <a:off x="0" y="1143000"/>
            <a:ext cx="5638800" cy="5638800"/>
            <a:chOff x="0" y="0"/>
            <a:chExt cx="8880" cy="8880"/>
          </a:xfrm>
        </p:grpSpPr>
        <p:pic>
          <p:nvPicPr>
            <p:cNvPr id="22534" name="Picture 2" descr="88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080"/>
              <a:ext cx="8760" cy="7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2535" name="AutoShape 5"/>
            <p:cNvSpPr/>
            <p:nvPr/>
          </p:nvSpPr>
          <p:spPr>
            <a:xfrm>
              <a:off x="3240" y="3360"/>
              <a:ext cx="2400" cy="600"/>
            </a:xfrm>
            <a:prstGeom prst="wedgeRectCallout">
              <a:avLst>
                <a:gd name="adj1" fmla="val 60083"/>
                <a:gd name="adj2" fmla="val 28433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红色线做多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6" name="AutoShape 6"/>
            <p:cNvSpPr/>
            <p:nvPr/>
          </p:nvSpPr>
          <p:spPr>
            <a:xfrm>
              <a:off x="1080" y="1320"/>
              <a:ext cx="7800" cy="480"/>
            </a:xfrm>
            <a:prstGeom prst="wedgeRectCallout">
              <a:avLst>
                <a:gd name="adj1" fmla="val -55713"/>
                <a:gd name="adj2" fmla="val 2891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经典分时线：绿色冷空气带下方，白色线做空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7" name="AutoShape 9"/>
            <p:cNvSpPr/>
            <p:nvPr/>
          </p:nvSpPr>
          <p:spPr>
            <a:xfrm>
              <a:off x="120" y="0"/>
              <a:ext cx="6360" cy="960"/>
            </a:xfrm>
            <a:prstGeom prst="wedgeRectCallout">
              <a:avLst>
                <a:gd name="adj1" fmla="val -48134"/>
                <a:gd name="adj2" fmla="val 22398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经典分时线比普通分时线提示信号提前15%左右。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8" name="AutoShape 10"/>
            <p:cNvSpPr/>
            <p:nvPr/>
          </p:nvSpPr>
          <p:spPr>
            <a:xfrm>
              <a:off x="3120" y="2760"/>
              <a:ext cx="3240" cy="600"/>
            </a:xfrm>
            <a:prstGeom prst="wedgeRectCallout">
              <a:avLst>
                <a:gd name="adj1" fmla="val 39009"/>
                <a:gd name="adj2" fmla="val 241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比红色箭头更快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39" name="AutoShape 11"/>
            <p:cNvSpPr/>
            <p:nvPr/>
          </p:nvSpPr>
          <p:spPr>
            <a:xfrm>
              <a:off x="120" y="5041"/>
              <a:ext cx="3603" cy="1560"/>
            </a:xfrm>
            <a:prstGeom prst="wedgeRectCallout">
              <a:avLst>
                <a:gd name="adj1" fmla="val 39009"/>
                <a:gd name="adj2" fmla="val 241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经典分时线比标准版分时多空线、更快速、更精准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541" name="文本框 1"/>
          <p:cNvSpPr txBox="1"/>
          <p:nvPr/>
        </p:nvSpPr>
        <p:spPr>
          <a:xfrm>
            <a:off x="7207250" y="1247775"/>
            <a:ext cx="17494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5405438" y="4827588"/>
            <a:ext cx="3973513" cy="914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fontAlgn="base">
              <a:spcBef>
                <a:spcPct val="50000"/>
              </a:spcBef>
            </a:pPr>
            <a:endParaRPr lang="zh-CN" altLang="en-US" sz="1200" b="1" strike="noStrike" noProof="1" dirty="0">
              <a:solidFill>
                <a:srgbClr val="D42502"/>
              </a:solidFill>
              <a:sym typeface="+mn-ea"/>
            </a:endParaRPr>
          </a:p>
          <a:p>
            <a:pPr fontAlgn="base">
              <a:spcBef>
                <a:spcPct val="50000"/>
              </a:spcBef>
            </a:pPr>
            <a:endParaRPr lang="zh-CN" altLang="en-US" sz="1200" b="1" strike="noStrike" noProof="1" dirty="0">
              <a:solidFill>
                <a:srgbClr val="D42502"/>
              </a:solidFill>
              <a:sym typeface="+mn-ea"/>
            </a:endParaRPr>
          </a:p>
          <a:p>
            <a:pPr fontAlgn="base">
              <a:spcBef>
                <a:spcPct val="50000"/>
              </a:spcBef>
            </a:pPr>
            <a:r>
              <a:rPr lang="zh-CN" altLang="en-US" sz="1200" b="1" strike="noStrike" noProof="1" dirty="0">
                <a:solidFill>
                  <a:srgbClr val="D42502"/>
                </a:solidFill>
                <a:sym typeface="+mn-ea"/>
              </a:rPr>
              <a:t>更多帮助和资讯关注公众号：</a:t>
            </a:r>
            <a:r>
              <a:rPr lang="zh-CN" altLang="en-US" sz="1200" b="1" strike="noStrike" noProof="1" dirty="0">
                <a:solidFill>
                  <a:schemeClr val="accent6">
                    <a:lumMod val="60000"/>
                    <a:lumOff val="40000"/>
                  </a:schemeClr>
                </a:solidFill>
                <a:sym typeface="+mn-ea"/>
              </a:rPr>
              <a:t>果子量化</a:t>
            </a:r>
            <a:endParaRPr lang="zh-CN" altLang="en-US" sz="1200" b="1" strike="noStrike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fontAlgn="base">
              <a:spcBef>
                <a:spcPct val="50000"/>
              </a:spcBef>
            </a:pPr>
            <a:r>
              <a:rPr lang="zh-CN" altLang="en-US" sz="1200" strike="noStrike" noProof="1" dirty="0">
                <a:sym typeface="+mn-ea"/>
              </a:rPr>
              <a:t>指标和模型购买咨询微信：</a:t>
            </a:r>
            <a:r>
              <a:rPr lang="en-US" altLang="zh-CN" sz="1200" strike="noStrike" noProof="1" dirty="0">
                <a:sym typeface="+mn-ea"/>
              </a:rPr>
              <a:t>futures886</a:t>
            </a:r>
            <a:endParaRPr lang="zh-CN" altLang="en-US" strike="noStrike" noProof="1"/>
          </a:p>
          <a:p>
            <a:pPr fontAlgn="base">
              <a:spcBef>
                <a:spcPct val="50000"/>
              </a:spcBef>
            </a:pPr>
            <a:endParaRPr lang="zh-CN" altLang="en-US" strike="noStrike" noProof="1"/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3" name="Picture 2" descr="8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8737" y="76200"/>
            <a:ext cx="6532562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AutoShape 3"/>
          <p:cNvSpPr/>
          <p:nvPr/>
        </p:nvSpPr>
        <p:spPr>
          <a:xfrm>
            <a:off x="4495800" y="2743200"/>
            <a:ext cx="1446213" cy="914400"/>
          </a:xfrm>
          <a:prstGeom prst="wedgeRectCallout">
            <a:avLst>
              <a:gd name="adj1" fmla="val -14968"/>
              <a:gd name="adj2" fmla="val -21941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绿K线做空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智能文字“卖”提示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AutoShape 4"/>
          <p:cNvSpPr/>
          <p:nvPr/>
        </p:nvSpPr>
        <p:spPr>
          <a:xfrm>
            <a:off x="76200" y="563563"/>
            <a:ext cx="3044825" cy="503237"/>
          </a:xfrm>
          <a:prstGeom prst="wedgeRectCallout">
            <a:avLst>
              <a:gd name="adj1" fmla="val -18375"/>
              <a:gd name="adj2" fmla="val -408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智能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买卖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文字提示信号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AutoShape 5"/>
          <p:cNvSpPr/>
          <p:nvPr/>
        </p:nvSpPr>
        <p:spPr>
          <a:xfrm>
            <a:off x="3657600" y="5715000"/>
            <a:ext cx="2816225" cy="304800"/>
          </a:xfrm>
          <a:prstGeom prst="wedgeRectCallout">
            <a:avLst>
              <a:gd name="adj1" fmla="val -65801"/>
              <a:gd name="adj2" fmla="val -8416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大中小资金排列一目了然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AutoShape 6"/>
          <p:cNvSpPr/>
          <p:nvPr/>
        </p:nvSpPr>
        <p:spPr>
          <a:xfrm>
            <a:off x="4800600" y="4953000"/>
            <a:ext cx="1600200" cy="685800"/>
          </a:xfrm>
          <a:prstGeom prst="wedgeRectCallout">
            <a:avLst>
              <a:gd name="adj1" fmla="val -154639"/>
              <a:gd name="adj2" fmla="val -7231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核心功能：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分类持仓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AutoShape 7"/>
          <p:cNvSpPr/>
          <p:nvPr/>
        </p:nvSpPr>
        <p:spPr>
          <a:xfrm>
            <a:off x="3276600" y="152400"/>
            <a:ext cx="2892425" cy="609600"/>
          </a:xfrm>
          <a:prstGeom prst="wedgeRectCallout">
            <a:avLst>
              <a:gd name="adj1" fmla="val -48134"/>
              <a:gd name="adj2" fmla="val 2239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金牛趋势经典版功能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AutoShape 8"/>
          <p:cNvSpPr/>
          <p:nvPr/>
        </p:nvSpPr>
        <p:spPr>
          <a:xfrm>
            <a:off x="4763" y="1517650"/>
            <a:ext cx="3398837" cy="614363"/>
          </a:xfrm>
          <a:prstGeom prst="wedgeRectCallout">
            <a:avLst>
              <a:gd name="adj1" fmla="val -5898"/>
              <a:gd name="adj2" fmla="val 27117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红K线做多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智能文字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买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提示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3560" name="WordArt 9"/>
          <p:cNvSpPr/>
          <p:nvPr/>
        </p:nvSpPr>
        <p:spPr>
          <a:xfrm>
            <a:off x="6400800" y="304800"/>
            <a:ext cx="2743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分类持仓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561" name="Text Box 10"/>
          <p:cNvSpPr txBox="1"/>
          <p:nvPr/>
        </p:nvSpPr>
        <p:spPr>
          <a:xfrm>
            <a:off x="6553200" y="3048000"/>
            <a:ext cx="2590800" cy="9223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主图（6）：红绿K线：红色箭头做多；绿色箭头做空。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 Box 11"/>
          <p:cNvSpPr txBox="1"/>
          <p:nvPr/>
        </p:nvSpPr>
        <p:spPr>
          <a:xfrm>
            <a:off x="6553200" y="4114800"/>
            <a:ext cx="2590800" cy="2030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副图：分类持仓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让您一目了然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交易所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背后市场资金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大中小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排列情况，实时监控资金流向！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3563" name="Rectangle 12"/>
          <p:cNvSpPr>
            <a:spLocks noGrp="1"/>
          </p:cNvSpPr>
          <p:nvPr>
            <p:ph type="ctrTitle"/>
          </p:nvPr>
        </p:nvSpPr>
        <p:spPr>
          <a:xfrm>
            <a:off x="6477000" y="1143000"/>
            <a:ext cx="2667000" cy="1905000"/>
          </a:xfrm>
        </p:spPr>
        <p:txBody>
          <a:bodyPr vert="horz" wrap="square" anchor="t"/>
          <a:lstStyle>
            <a:lvl1pPr lvl="0">
              <a:defRPr/>
            </a:lvl1pPr>
          </a:lstStyle>
          <a:p>
            <a:pPr lvl="0" indent="0" eaLnBrk="1" hangingPunct="1"/>
            <a:r>
              <a:rPr lang="zh-CN" altLang="en-US" sz="2100" b="1" dirty="0">
                <a:solidFill>
                  <a:srgbClr val="D42502"/>
                </a:solidFill>
                <a:ea typeface="仿宋_GB2312" pitchFamily="1" charset="-122"/>
              </a:rPr>
              <a:t>【主图】：红绿K线</a:t>
            </a:r>
            <a:br>
              <a:rPr lang="zh-CN" altLang="en-US" sz="2100" b="1" dirty="0">
                <a:solidFill>
                  <a:srgbClr val="D42502"/>
                </a:solidFill>
                <a:ea typeface="仿宋_GB2312" pitchFamily="1" charset="-122"/>
              </a:rPr>
            </a:br>
            <a:r>
              <a:rPr lang="zh-CN" altLang="en-US" sz="2100" b="1" dirty="0">
                <a:solidFill>
                  <a:srgbClr val="D42502"/>
                </a:solidFill>
                <a:ea typeface="仿宋_GB2312" pitchFamily="1" charset="-122"/>
              </a:rPr>
              <a:t>【主图】：乾坤图</a:t>
            </a:r>
            <a:br>
              <a:rPr lang="zh-CN" altLang="en-US" sz="2100" b="1" dirty="0">
                <a:solidFill>
                  <a:srgbClr val="D42502"/>
                </a:solidFill>
                <a:ea typeface="仿宋_GB2312" pitchFamily="1" charset="-122"/>
              </a:rPr>
            </a:br>
            <a:r>
              <a:rPr lang="zh-CN" altLang="en-US" sz="2100" b="1" dirty="0">
                <a:solidFill>
                  <a:srgbClr val="D42502"/>
                </a:solidFill>
                <a:ea typeface="仿宋_GB2312" pitchFamily="1" charset="-122"/>
              </a:rPr>
              <a:t>【副图】：分类持仓</a:t>
            </a:r>
            <a:endParaRPr lang="zh-CN" altLang="en-US" sz="2100" b="1" dirty="0">
              <a:solidFill>
                <a:srgbClr val="D4250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3564" name="AutoShape 13"/>
          <p:cNvSpPr/>
          <p:nvPr/>
        </p:nvSpPr>
        <p:spPr>
          <a:xfrm>
            <a:off x="381000" y="6096000"/>
            <a:ext cx="7004050" cy="533400"/>
          </a:xfrm>
          <a:prstGeom prst="wedgeRectCallout">
            <a:avLst>
              <a:gd name="adj1" fmla="val -24458"/>
              <a:gd name="adj2" fmla="val -9559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分类持仓:多头比例32.18%；空头比例68.82%多空比例一目了然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注：此分类持仓具备实时监控数值。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WordArt 2"/>
          <p:cNvSpPr/>
          <p:nvPr/>
        </p:nvSpPr>
        <p:spPr>
          <a:xfrm>
            <a:off x="4087813" y="169863"/>
            <a:ext cx="27432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至尊阶梯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578" name="Text Box 3"/>
          <p:cNvSpPr txBox="1"/>
          <p:nvPr/>
        </p:nvSpPr>
        <p:spPr>
          <a:xfrm>
            <a:off x="6600825" y="1311275"/>
            <a:ext cx="25908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13.主图（8）：至尊阶梯：智能精确信号植入，信号具备预判功能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4579" name="Text Box 4"/>
          <p:cNvSpPr txBox="1"/>
          <p:nvPr/>
        </p:nvSpPr>
        <p:spPr>
          <a:xfrm>
            <a:off x="6600825" y="2274888"/>
            <a:ext cx="2590800" cy="23066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至尊阶梯：植入10个精准信号，当其中上涨或下跌信号达到6个；发出预判提示功能，预判准确度极高。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第二天的高开或低开准确率达到90%左右。适用于经常留隔夜单的趋势投资者！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4580" name="组合 43013"/>
          <p:cNvGrpSpPr/>
          <p:nvPr/>
        </p:nvGrpSpPr>
        <p:grpSpPr>
          <a:xfrm>
            <a:off x="-85725" y="990600"/>
            <a:ext cx="6686550" cy="5638800"/>
            <a:chOff x="0" y="1440"/>
            <a:chExt cx="10560" cy="8879"/>
          </a:xfrm>
        </p:grpSpPr>
        <p:pic>
          <p:nvPicPr>
            <p:cNvPr id="24581" name="Picture 7" descr="1999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" y="1440"/>
              <a:ext cx="10440" cy="79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2" name="AutoShape 8"/>
            <p:cNvSpPr/>
            <p:nvPr/>
          </p:nvSpPr>
          <p:spPr>
            <a:xfrm>
              <a:off x="1440" y="7559"/>
              <a:ext cx="6452" cy="1200"/>
            </a:xfrm>
            <a:prstGeom prst="wedgeRectCallout">
              <a:avLst>
                <a:gd name="adj1" fmla="val -65403"/>
                <a:gd name="adj2" fmla="val -13923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至尊版预判智能提示“上”；可开多单。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3" name="AutoShape 9"/>
            <p:cNvSpPr/>
            <p:nvPr/>
          </p:nvSpPr>
          <p:spPr>
            <a:xfrm>
              <a:off x="0" y="8639"/>
              <a:ext cx="10506" cy="1680"/>
            </a:xfrm>
            <a:prstGeom prst="wedgeRectCallout">
              <a:avLst>
                <a:gd name="adj1" fmla="val -18375"/>
                <a:gd name="adj2" fmla="val -4083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智能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上下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文字提示信号：至尊阶梯植入10个精准信号，当其中上涨或下跌信号达到6个；发出预判提示功能，准确度极高。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584" name="AutoShape 10"/>
            <p:cNvSpPr/>
            <p:nvPr/>
          </p:nvSpPr>
          <p:spPr>
            <a:xfrm>
              <a:off x="2018" y="5001"/>
              <a:ext cx="7409" cy="1440"/>
            </a:xfrm>
            <a:prstGeom prst="wedgeRectCallout">
              <a:avLst>
                <a:gd name="adj1" fmla="val -736"/>
                <a:gd name="adj2" fmla="val -14502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至尊阶梯预判智能提示“下”；可开空单。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565900" y="4762500"/>
            <a:ext cx="257492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sz="14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400" noProof="1"/>
          </a:p>
        </p:txBody>
      </p:sp>
      <p:sp>
        <p:nvSpPr>
          <p:cNvPr id="24586" name="文本框 2"/>
          <p:cNvSpPr txBox="1"/>
          <p:nvPr/>
        </p:nvSpPr>
        <p:spPr>
          <a:xfrm>
            <a:off x="7162800" y="533400"/>
            <a:ext cx="174942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601" name="组合 44033"/>
          <p:cNvGrpSpPr/>
          <p:nvPr/>
        </p:nvGrpSpPr>
        <p:grpSpPr>
          <a:xfrm>
            <a:off x="-49212" y="0"/>
            <a:ext cx="9193212" cy="6781800"/>
            <a:chOff x="0" y="0"/>
            <a:chExt cx="14518" cy="10680"/>
          </a:xfrm>
        </p:grpSpPr>
        <p:pic>
          <p:nvPicPr>
            <p:cNvPr id="25602" name="Picture 3" descr="19889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681"/>
              <a:ext cx="14518" cy="76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03" name="AutoShape 4"/>
            <p:cNvSpPr/>
            <p:nvPr/>
          </p:nvSpPr>
          <p:spPr>
            <a:xfrm>
              <a:off x="6837" y="7320"/>
              <a:ext cx="6452" cy="1440"/>
            </a:xfrm>
            <a:prstGeom prst="wedgeRectCallout">
              <a:avLst>
                <a:gd name="adj1" fmla="val -58301"/>
                <a:gd name="adj2" fmla="val -297495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至尊版预判智能提示“下”；可开空。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4" name="AutoShape 6"/>
            <p:cNvSpPr/>
            <p:nvPr/>
          </p:nvSpPr>
          <p:spPr>
            <a:xfrm>
              <a:off x="357" y="121"/>
              <a:ext cx="3238" cy="1440"/>
            </a:xfrm>
            <a:prstGeom prst="wedgeRectCallout">
              <a:avLst>
                <a:gd name="adj1" fmla="val -13736"/>
                <a:gd name="adj2" fmla="val 5041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至尊阶梯：</a:t>
              </a:r>
              <a:endParaRPr lang="zh-CN" altLang="en-US" sz="18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605" name="AutoShape 7"/>
            <p:cNvSpPr/>
            <p:nvPr/>
          </p:nvSpPr>
          <p:spPr>
            <a:xfrm>
              <a:off x="3837" y="0"/>
              <a:ext cx="10506" cy="1680"/>
            </a:xfrm>
            <a:prstGeom prst="wedgeRectCallout">
              <a:avLst>
                <a:gd name="adj1" fmla="val -18375"/>
                <a:gd name="adj2" fmla="val -4083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至尊阶梯：植入10个精准信号，当其中上涨或下跌信号达到6个；发出预判提示功能，预判准确度极高。第二天的高开或低开准确率达到90%左右。适用于经常留隔夜单的趋势投资者！</a:t>
              </a:r>
              <a:endParaRPr lang="zh-CN" altLang="en-US" sz="18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  <p:sp>
          <p:nvSpPr>
            <p:cNvPr id="25606" name="AutoShape 8"/>
            <p:cNvSpPr/>
            <p:nvPr/>
          </p:nvSpPr>
          <p:spPr>
            <a:xfrm>
              <a:off x="1557" y="9240"/>
              <a:ext cx="6120" cy="1440"/>
            </a:xfrm>
            <a:prstGeom prst="wedgeRectCallout">
              <a:avLst>
                <a:gd name="adj1" fmla="val -67708"/>
                <a:gd name="adj2" fmla="val -21027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至尊版预判智能提示“上”；可开多。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WordArt 2"/>
          <p:cNvSpPr/>
          <p:nvPr/>
        </p:nvSpPr>
        <p:spPr>
          <a:xfrm>
            <a:off x="3894138" y="304800"/>
            <a:ext cx="5249862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至尊阶梯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626" name="Text Box 3"/>
          <p:cNvSpPr txBox="1"/>
          <p:nvPr/>
        </p:nvSpPr>
        <p:spPr>
          <a:xfrm>
            <a:off x="6438900" y="1430338"/>
            <a:ext cx="259080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13.主图（8）：至尊阶梯：智能精确信号植入，信号具备预判功能。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7" name="Text Box 4"/>
          <p:cNvSpPr txBox="1"/>
          <p:nvPr/>
        </p:nvSpPr>
        <p:spPr>
          <a:xfrm>
            <a:off x="6553200" y="2344738"/>
            <a:ext cx="2590800" cy="2286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至尊阶梯：植入10个精准信号，当其中上涨或下跌信号达到6个；发出预判提示功能，预判准确度极高。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第二天的高开或低开准确率达到90%左右。适用于经常留隔夜单的投资者！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628" name="组合 45061"/>
          <p:cNvGrpSpPr/>
          <p:nvPr/>
        </p:nvGrpSpPr>
        <p:grpSpPr>
          <a:xfrm>
            <a:off x="-69850" y="1828800"/>
            <a:ext cx="6508750" cy="4953000"/>
            <a:chOff x="0" y="840"/>
            <a:chExt cx="10260" cy="7800"/>
          </a:xfrm>
        </p:grpSpPr>
        <p:pic>
          <p:nvPicPr>
            <p:cNvPr id="26629" name="Picture 6" descr="88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" y="840"/>
              <a:ext cx="10172" cy="7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30" name="AutoShape 7"/>
            <p:cNvSpPr/>
            <p:nvPr/>
          </p:nvSpPr>
          <p:spPr>
            <a:xfrm>
              <a:off x="864" y="4680"/>
              <a:ext cx="4413" cy="1440"/>
            </a:xfrm>
            <a:prstGeom prst="wedgeRectCallout">
              <a:avLst>
                <a:gd name="adj1" fmla="val -58444"/>
                <a:gd name="adj2" fmla="val -137634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至尊阶梯可预判智能提示“下”；可轻仓开空。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1" name="AutoShape 8"/>
            <p:cNvSpPr/>
            <p:nvPr/>
          </p:nvSpPr>
          <p:spPr>
            <a:xfrm>
              <a:off x="0" y="6720"/>
              <a:ext cx="10116" cy="1680"/>
            </a:xfrm>
            <a:prstGeom prst="wedgeRectCallout">
              <a:avLst>
                <a:gd name="adj1" fmla="val -18375"/>
                <a:gd name="adj2" fmla="val -40833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智能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上下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文字提示信号：至尊阶梯植入10个精准信号，当其中上涨或下跌信号达到6个；发出预判提示，准确度极高。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2" name="AutoShape 11"/>
            <p:cNvSpPr/>
            <p:nvPr/>
          </p:nvSpPr>
          <p:spPr>
            <a:xfrm>
              <a:off x="5697" y="5160"/>
              <a:ext cx="4320" cy="1080"/>
            </a:xfrm>
            <a:prstGeom prst="wedgeRectCallout">
              <a:avLst>
                <a:gd name="adj1" fmla="val -77958"/>
                <a:gd name="adj2" fmla="val -256199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8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第二个提示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“</a:t>
              </a:r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下</a:t>
              </a:r>
              <a:r>
                <a: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rPr>
                <a:t>”</a:t>
              </a:r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可以逐步加仓开空。准确度极高</a:t>
              </a:r>
              <a:endParaRPr lang="zh-CN" altLang="en-US" sz="18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  <a:p>
              <a:pPr algn="ctr"/>
              <a:endParaRPr lang="zh-CN" altLang="en-US" sz="1800" dirty="0">
                <a:latin typeface="Tahoma" panose="020B06040305040402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38900" y="4708525"/>
            <a:ext cx="2705100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4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sz="14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futures586</a:t>
            </a:r>
            <a:endParaRPr lang="zh-CN" altLang="en-US" sz="1400" noProof="1"/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5"/>
          <p:cNvSpPr txBox="1"/>
          <p:nvPr/>
        </p:nvSpPr>
        <p:spPr>
          <a:xfrm>
            <a:off x="1371600" y="17526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9460" name="WordArt 6"/>
          <p:cNvSpPr/>
          <p:nvPr/>
        </p:nvSpPr>
        <p:spPr>
          <a:xfrm>
            <a:off x="1143000" y="4038600"/>
            <a:ext cx="7010400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fontAlgn="base"/>
            <a:r>
              <a:rPr lang="en-US" altLang="zh-CN" sz="3600" strike="noStrike" noProof="1">
                <a:ln w="19050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VIP1</a:t>
            </a:r>
            <a:r>
              <a:rPr lang="zh-CN" altLang="en-US" sz="3600" strike="noStrike" noProof="1">
                <a:ln w="19050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r>
              <a:rPr lang="zh-CN" altLang="en-US" sz="3600" strike="noStrike" noProof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cs typeface="+mn-cs"/>
                <a:sym typeface="+mn-ea"/>
              </a:rPr>
              <a:t>交易决策系统</a:t>
            </a:r>
            <a:endParaRPr lang="zh-CN" altLang="en-US" sz="3600" strike="noStrike" noProof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+mn-ea"/>
            </a:endParaRPr>
          </a:p>
          <a:p>
            <a:pPr algn="ctr" fontAlgn="base"/>
            <a:r>
              <a:rPr lang="en-US" altLang="zh-CN" sz="3600" strike="noStrike" noProof="1">
                <a:ln w="19050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VIP2:</a:t>
            </a:r>
            <a:r>
              <a:rPr lang="zh-CN" altLang="en-US" sz="3600" strike="noStrike" noProof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cs typeface="+mn-cs"/>
                <a:sym typeface="+mn-ea"/>
              </a:rPr>
              <a:t>全自动交易模型</a:t>
            </a:r>
            <a:endParaRPr lang="zh-CN" altLang="en-US" sz="3600" strike="noStrike" noProof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+mn-ea"/>
            </a:endParaRPr>
          </a:p>
          <a:p>
            <a:pPr algn="ctr" fontAlgn="base"/>
            <a:endParaRPr lang="zh-CN" altLang="en-US" sz="3600" strike="noStrike" noProof="1">
              <a:ln w="19050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algn="ctr" fontAlgn="base"/>
            <a:endParaRPr lang="zh-CN" altLang="en-US" sz="3600" strike="noStrike" noProof="1">
              <a:ln w="19050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3" name="矩形 9"/>
          <p:cNvSpPr/>
          <p:nvPr/>
        </p:nvSpPr>
        <p:spPr>
          <a:xfrm>
            <a:off x="320675" y="2800350"/>
            <a:ext cx="8213725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果子量化趋势决策系统分为两部分：交易决策系统和全自动交易模型</a:t>
            </a:r>
            <a:endParaRPr lang="zh-CN" altLang="en-US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0245" name="文本框 2"/>
          <p:cNvSpPr txBox="1"/>
          <p:nvPr/>
        </p:nvSpPr>
        <p:spPr>
          <a:xfrm>
            <a:off x="1581150" y="3465513"/>
            <a:ext cx="759142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400">
                <a:latin typeface="华文行楷" panose="02010800040101010101" charset="-122"/>
                <a:ea typeface="华文行楷" panose="02010800040101010101" charset="-122"/>
              </a:rPr>
              <a:t>全市场期货公司免费试用</a:t>
            </a:r>
            <a:endParaRPr lang="zh-CN" altLang="en-US" sz="1400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75238" y="5772150"/>
            <a:ext cx="5895975" cy="845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spcBef>
                <a:spcPct val="50000"/>
              </a:spcBef>
            </a:pP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400" noProof="1"/>
          </a:p>
          <a:p>
            <a:endParaRPr lang="zh-CN" altLang="en-US" sz="1400" noProof="1"/>
          </a:p>
        </p:txBody>
      </p:sp>
      <p:pic>
        <p:nvPicPr>
          <p:cNvPr id="2" name="图片 1" descr="创意几何孟菲斯扫码关注横版二维码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" y="168910"/>
            <a:ext cx="8216900" cy="24892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ext Box 3"/>
          <p:cNvSpPr txBox="1"/>
          <p:nvPr/>
        </p:nvSpPr>
        <p:spPr>
          <a:xfrm>
            <a:off x="152400" y="5715000"/>
            <a:ext cx="3962400" cy="808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Text Box 8"/>
          <p:cNvSpPr txBox="1"/>
          <p:nvPr/>
        </p:nvSpPr>
        <p:spPr>
          <a:xfrm>
            <a:off x="685800" y="2743200"/>
            <a:ext cx="7848600" cy="706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endParaRPr lang="zh-CN" altLang="en-US" dirty="0">
              <a:solidFill>
                <a:srgbClr val="D4250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  <a:p>
            <a:endParaRPr lang="zh-CN" altLang="en-US" u="sng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pic>
        <p:nvPicPr>
          <p:cNvPr id="27651" name="图片 3" descr="6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88" y="103188"/>
            <a:ext cx="8555037" cy="3867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2" name="文本框 5"/>
          <p:cNvSpPr txBox="1"/>
          <p:nvPr/>
        </p:nvSpPr>
        <p:spPr>
          <a:xfrm>
            <a:off x="282575" y="4076700"/>
            <a:ext cx="85566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华文行楷" panose="02010800040101010101" charset="-122"/>
                <a:ea typeface="华文行楷" panose="02010800040101010101" charset="-122"/>
                <a:sym typeface="宋体" panose="02010600030101010101" pitchFamily="2" charset="-122"/>
              </a:rPr>
              <a:t>全市场期货公司免费试用</a:t>
            </a:r>
            <a:endParaRPr lang="zh-CN" altLang="en-US">
              <a:latin typeface="华文行楷" panose="02010800040101010101" charset="-122"/>
              <a:ea typeface="华文行楷" panose="02010800040101010101" charset="-122"/>
              <a:sym typeface="宋体" panose="02010600030101010101" pitchFamily="2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PS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：下文将详解果子量化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VIP1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VIP2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交易信号和交易模型的导入，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VIP1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为精准、优先的交易决策信号，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VIP2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为全自动交易模型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92488" y="5768975"/>
            <a:ext cx="5316538" cy="860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</a:pPr>
            <a:r>
              <a:rPr lang="zh-CN" altLang="en-US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noProof="1"/>
          </a:p>
        </p:txBody>
      </p:sp>
    </p:spTree>
  </p:cSld>
  <p:clrMapOvr>
    <a:masterClrMapping/>
  </p:clrMapOvr>
  <p:transition>
    <p:wheel spokes="4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2"/>
          <p:cNvSpPr txBox="1"/>
          <p:nvPr/>
        </p:nvSpPr>
        <p:spPr>
          <a:xfrm>
            <a:off x="1371600" y="1752600"/>
            <a:ext cx="63246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8674" name="Text Box 8"/>
          <p:cNvSpPr txBox="1"/>
          <p:nvPr/>
        </p:nvSpPr>
        <p:spPr>
          <a:xfrm>
            <a:off x="228600" y="5181600"/>
            <a:ext cx="88392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Text Box 8"/>
          <p:cNvSpPr txBox="1"/>
          <p:nvPr/>
        </p:nvSpPr>
        <p:spPr>
          <a:xfrm>
            <a:off x="473075" y="5029200"/>
            <a:ext cx="7756525" cy="814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u="sng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·</a:t>
            </a:r>
            <a:r>
              <a:rPr lang="zh-CN" altLang="en-US" sz="18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sz="18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sz="18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1800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sz="18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8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800" b="1" u="sng" noProof="1" dirty="0">
              <a:solidFill>
                <a:srgbClr val="0AFF8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3"/>
          <p:cNvSpPr txBox="1"/>
          <p:nvPr/>
        </p:nvSpPr>
        <p:spPr>
          <a:xfrm>
            <a:off x="4533900" y="571500"/>
            <a:ext cx="39243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指标和策略的加载运行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文本框 4"/>
          <p:cNvSpPr txBox="1"/>
          <p:nvPr/>
        </p:nvSpPr>
        <p:spPr>
          <a:xfrm>
            <a:off x="679450" y="1212850"/>
            <a:ext cx="7708900" cy="3984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、如图示点击公式管理，即会在软件左侧弹出公式指标和策略列表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79" name="图片 5" descr="5959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013" y="1611313"/>
            <a:ext cx="7597775" cy="3173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文本框 3"/>
          <p:cNvSpPr txBox="1"/>
          <p:nvPr/>
        </p:nvSpPr>
        <p:spPr>
          <a:xfrm>
            <a:off x="5541963" y="717550"/>
            <a:ext cx="2722562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指标和策略的加载运行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文本框 4"/>
          <p:cNvSpPr txBox="1"/>
          <p:nvPr/>
        </p:nvSpPr>
        <p:spPr>
          <a:xfrm>
            <a:off x="612775" y="1282700"/>
            <a:ext cx="8005763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、指标的加载，选择好期货品种，双击左侧要加载的指标即加载成功。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700" name="图片 5" descr="7788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1911350"/>
            <a:ext cx="7910513" cy="2871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文本框 6"/>
          <p:cNvSpPr txBox="1"/>
          <p:nvPr/>
        </p:nvSpPr>
        <p:spPr>
          <a:xfrm>
            <a:off x="693738" y="5211763"/>
            <a:ext cx="4606925" cy="8604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u="sng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"/>
          <p:cNvSpPr txBox="1"/>
          <p:nvPr/>
        </p:nvSpPr>
        <p:spPr>
          <a:xfrm>
            <a:off x="595313" y="5110163"/>
            <a:ext cx="4606925" cy="1168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u="sng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b="1" u="sng" noProof="1" dirty="0">
              <a:solidFill>
                <a:srgbClr val="0AFF85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文本框 3"/>
          <p:cNvSpPr txBox="1"/>
          <p:nvPr/>
        </p:nvSpPr>
        <p:spPr>
          <a:xfrm>
            <a:off x="5664200" y="661988"/>
            <a:ext cx="2722563" cy="3984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指标和策略的加载运行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文本框 4"/>
          <p:cNvSpPr txBox="1"/>
          <p:nvPr/>
        </p:nvSpPr>
        <p:spPr>
          <a:xfrm>
            <a:off x="785813" y="1362075"/>
            <a:ext cx="76898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、全自动交易模型的加载，单击右上角黄色笑脸，设置好交易账户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25" name="图片 6" descr="999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5188" y="1803400"/>
            <a:ext cx="7521575" cy="3249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框 1"/>
          <p:cNvSpPr txBox="1"/>
          <p:nvPr/>
        </p:nvSpPr>
        <p:spPr>
          <a:xfrm>
            <a:off x="5572125" y="717550"/>
            <a:ext cx="2724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指标和策略的加载运行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框 3"/>
          <p:cNvSpPr txBox="1"/>
          <p:nvPr/>
        </p:nvSpPr>
        <p:spPr>
          <a:xfrm>
            <a:off x="708025" y="1295400"/>
            <a:ext cx="78263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、全自动交易模型的加载，双击交易模型，检查好资金设置，点确定即可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8" name="图片 4" descr="88999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638" y="2155825"/>
            <a:ext cx="7832725" cy="313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文本框 5"/>
          <p:cNvSpPr txBox="1"/>
          <p:nvPr/>
        </p:nvSpPr>
        <p:spPr>
          <a:xfrm>
            <a:off x="414338" y="5553075"/>
            <a:ext cx="4606925" cy="8604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b="1" u="sng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更多帮助和资讯关注公众号：</a:t>
            </a:r>
            <a:r>
              <a:rPr lang="zh-CN" altLang="en-US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果子量化</a:t>
            </a:r>
            <a:endParaRPr lang="zh-CN" altLang="en-US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b="1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·</a:t>
            </a:r>
            <a:r>
              <a:rPr lang="zh-CN" altLang="en-US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AutoShape 3"/>
          <p:cNvSpPr/>
          <p:nvPr/>
        </p:nvSpPr>
        <p:spPr>
          <a:xfrm>
            <a:off x="327343" y="4854575"/>
            <a:ext cx="8763000" cy="1066800"/>
          </a:xfrm>
          <a:prstGeom prst="wedgeRectCallout">
            <a:avLst>
              <a:gd name="adj1" fmla="val -847"/>
              <a:gd name="adj2" fmla="val -4720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/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下载网站：</a:t>
            </a:r>
            <a:r>
              <a:rPr lang="en-US" altLang="zh-CN" sz="1800" b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gocxh.com</a:t>
            </a:r>
            <a:r>
              <a:rPr lang="zh-CN" altLang="en-US" sz="1800" b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添加微信</a:t>
            </a:r>
            <a:r>
              <a:rPr lang="zh-CN" altLang="en-US" sz="1800" dirty="0">
                <a:solidFill>
                  <a:srgbClr val="D42502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：</a:t>
            </a:r>
            <a:r>
              <a:rPr lang="en-US" altLang="zh-CN" sz="1800" dirty="0">
                <a:solidFill>
                  <a:srgbClr val="0000FF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futures886  </a:t>
            </a:r>
            <a:r>
              <a:rPr lang="zh-CN" altLang="en-US" sz="1800" dirty="0">
                <a:solidFill>
                  <a:srgbClr val="0000FF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获得果子量化之权限</a:t>
            </a:r>
            <a:r>
              <a:rPr lang="zh-CN" altLang="en-US" sz="1800" dirty="0">
                <a:solidFill>
                  <a:srgbClr val="0000FF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 </a:t>
            </a:r>
            <a:endParaRPr lang="zh-CN" altLang="en-US" sz="1800" dirty="0">
              <a:solidFill>
                <a:srgbClr val="0000FF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dirty="0">
                <a:solidFill>
                  <a:srgbClr val="0000FF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友情提示：果子策略目前针对内盘期货，所以选择免费精选行情，无需付费。</a:t>
            </a:r>
            <a:endParaRPr lang="zh-CN" altLang="en-US" sz="1800" dirty="0">
              <a:solidFill>
                <a:srgbClr val="0000FF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图片 1" descr="临时_meitu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1141095"/>
            <a:ext cx="7981950" cy="35007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6445" y="541020"/>
            <a:ext cx="7844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下载、安装、注册、获取权限一分钟搞定</a:t>
            </a:r>
            <a:endParaRPr lang="zh-CN" altLang="en-US"/>
          </a:p>
        </p:txBody>
      </p:sp>
    </p:spTree>
  </p:cSld>
  <p:clrMapOvr>
    <a:masterClrMapping/>
  </p:clrMapOvr>
  <p:transition>
    <p:wheel spokes="4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微信图片编辑_201910151711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833120"/>
            <a:ext cx="9101455" cy="55143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7415" y="219710"/>
            <a:ext cx="74745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登录后选择相应的期货品种，调出指标公式即可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915400" cy="1139825"/>
          </a:xfrm>
        </p:spPr>
        <p:txBody>
          <a:bodyPr vert="horz" wrap="square" anchor="t"/>
          <a:p>
            <a:pPr eaLnBrk="1" hangingPunct="1"/>
            <a:r>
              <a:rPr lang="zh-CN" altLang="en-US" sz="3400" dirty="0"/>
              <a:t>独创核心功能：经典分时线                </a:t>
            </a:r>
            <a:r>
              <a:rPr lang="zh-CN" altLang="en-US" sz="2000" b="1" dirty="0">
                <a:solidFill>
                  <a:srgbClr val="00B050"/>
                </a:solidFill>
              </a:rPr>
              <a:t>果子量化</a:t>
            </a:r>
            <a:r>
              <a:rPr lang="en-US" altLang="zh-CN" sz="2000" b="1" dirty="0">
                <a:solidFill>
                  <a:srgbClr val="00B050"/>
                </a:solidFill>
              </a:rPr>
              <a:t>VIP1</a:t>
            </a:r>
            <a:endParaRPr lang="en-US" altLang="zh-CN" sz="2000" b="1" dirty="0">
              <a:solidFill>
                <a:srgbClr val="00B050"/>
              </a:solidFill>
            </a:endParaRPr>
          </a:p>
        </p:txBody>
      </p:sp>
      <p:pic>
        <p:nvPicPr>
          <p:cNvPr id="12290" name="Picture 3" descr="QQ3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04800" y="825500"/>
            <a:ext cx="8801100" cy="53324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9067800" cy="1190625"/>
          </a:xfrm>
        </p:spPr>
        <p:txBody>
          <a:bodyPr vert="horz" wrap="square" anchor="t"/>
          <a:p>
            <a:pPr eaLnBrk="1" hangingPunct="1"/>
            <a:r>
              <a:rPr lang="zh-CN" altLang="en-US" sz="2000" dirty="0"/>
              <a:t>图形、文字、语音细节提醒，</a:t>
            </a:r>
            <a:r>
              <a:rPr lang="en-US" altLang="zh-CN" sz="2000" dirty="0"/>
              <a:t>VIP</a:t>
            </a:r>
            <a:r>
              <a:rPr lang="zh-CN" altLang="en-US" sz="2000" dirty="0"/>
              <a:t>级别体验，简单、清晰、详尽</a:t>
            </a:r>
            <a:endParaRPr lang="zh-CN" altLang="en-US" sz="2000" dirty="0"/>
          </a:p>
        </p:txBody>
      </p:sp>
      <p:pic>
        <p:nvPicPr>
          <p:cNvPr id="13314" name="Picture 3" descr="qq1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76200" y="1066800"/>
            <a:ext cx="9067800" cy="5740400"/>
          </a:xfrm>
        </p:spPr>
      </p:pic>
      <p:sp>
        <p:nvSpPr>
          <p:cNvPr id="13315" name="AutoShape 4"/>
          <p:cNvSpPr/>
          <p:nvPr/>
        </p:nvSpPr>
        <p:spPr>
          <a:xfrm>
            <a:off x="1828800" y="6324600"/>
            <a:ext cx="7010400" cy="533400"/>
          </a:xfrm>
          <a:prstGeom prst="wedgeRectCallout">
            <a:avLst>
              <a:gd name="adj1" fmla="val 11259"/>
              <a:gd name="adj2" fmla="val -6451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具备分类持仓功能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solidFill>
                  <a:srgbClr val="D50545"/>
                </a:solidFill>
                <a:latin typeface="Tahoma" panose="020B0604030504040204" pitchFamily="2" charset="0"/>
                <a:ea typeface="宋体" panose="02010600030101010101" pitchFamily="2" charset="-122"/>
              </a:rPr>
              <a:t>多头比例40.81%；空头比例59.19%多空比例一目了然</a:t>
            </a:r>
            <a:endParaRPr lang="zh-CN" altLang="en-US" sz="1800" dirty="0">
              <a:solidFill>
                <a:srgbClr val="D50545"/>
              </a:solidFill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7" name="组合 24579"/>
          <p:cNvGrpSpPr/>
          <p:nvPr/>
        </p:nvGrpSpPr>
        <p:grpSpPr>
          <a:xfrm>
            <a:off x="30163" y="1238250"/>
            <a:ext cx="9083675" cy="5562600"/>
            <a:chOff x="0" y="0"/>
            <a:chExt cx="14306" cy="8758"/>
          </a:xfrm>
        </p:grpSpPr>
        <p:grpSp>
          <p:nvGrpSpPr>
            <p:cNvPr id="14338" name="组合 24580"/>
            <p:cNvGrpSpPr/>
            <p:nvPr/>
          </p:nvGrpSpPr>
          <p:grpSpPr>
            <a:xfrm>
              <a:off x="0" y="0"/>
              <a:ext cx="14306" cy="8758"/>
              <a:chOff x="0" y="0"/>
              <a:chExt cx="14306" cy="8758"/>
            </a:xfrm>
          </p:grpSpPr>
          <p:grpSp>
            <p:nvGrpSpPr>
              <p:cNvPr id="14339" name="组合 24581"/>
              <p:cNvGrpSpPr/>
              <p:nvPr/>
            </p:nvGrpSpPr>
            <p:grpSpPr>
              <a:xfrm>
                <a:off x="0" y="0"/>
                <a:ext cx="14306" cy="8758"/>
                <a:chOff x="0" y="0"/>
                <a:chExt cx="14306" cy="8758"/>
              </a:xfrm>
            </p:grpSpPr>
            <p:grpSp>
              <p:nvGrpSpPr>
                <p:cNvPr id="14340" name="组合 24582"/>
                <p:cNvGrpSpPr/>
                <p:nvPr/>
              </p:nvGrpSpPr>
              <p:grpSpPr>
                <a:xfrm>
                  <a:off x="0" y="0"/>
                  <a:ext cx="14306" cy="8758"/>
                  <a:chOff x="0" y="0"/>
                  <a:chExt cx="14306" cy="8758"/>
                </a:xfrm>
              </p:grpSpPr>
              <p:grpSp>
                <p:nvGrpSpPr>
                  <p:cNvPr id="14341" name="组合 24583"/>
                  <p:cNvGrpSpPr/>
                  <p:nvPr/>
                </p:nvGrpSpPr>
                <p:grpSpPr>
                  <a:xfrm>
                    <a:off x="0" y="0"/>
                    <a:ext cx="14306" cy="8758"/>
                    <a:chOff x="0" y="0"/>
                    <a:chExt cx="14308" cy="8758"/>
                  </a:xfrm>
                </p:grpSpPr>
                <p:pic>
                  <p:nvPicPr>
                    <p:cNvPr id="14342" name="Picture 9" descr="112"/>
                    <p:cNvPicPr>
                      <a:picLocks noChangeAspect="1"/>
                    </p:cNvPicPr>
                    <p:nvPr/>
                  </p:nvPicPr>
                  <p:blipFill>
                    <a:blip r:embed="rId1"/>
                    <a:stretch>
                      <a:fillRect/>
                    </a:stretch>
                  </p:blipFill>
                  <p:spPr>
                    <a:xfrm>
                      <a:off x="0" y="0"/>
                      <a:ext cx="14308" cy="8759"/>
                    </a:xfrm>
                    <a:prstGeom prst="rect">
                      <a:avLst/>
                    </a:prstGeom>
                    <a:noFill/>
                    <a:ln w="9525">
                      <a:noFill/>
                    </a:ln>
                  </p:spPr>
                </p:pic>
                <p:sp>
                  <p:nvSpPr>
                    <p:cNvPr id="14343" name="AutoShape 10"/>
                    <p:cNvSpPr/>
                    <p:nvPr/>
                  </p:nvSpPr>
                  <p:spPr>
                    <a:xfrm>
                      <a:off x="7800" y="960"/>
                      <a:ext cx="2520" cy="1080"/>
                    </a:xfrm>
                    <a:prstGeom prst="wedgeRectCallout">
                      <a:avLst>
                        <a:gd name="adj1" fmla="val -41310"/>
                        <a:gd name="adj2" fmla="val 383519"/>
                      </a:avLst>
                    </a:prstGeom>
                    <a:solidFill>
                      <a:schemeClr val="accent1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 anchor="ctr"/>
                    <a:p>
                      <a:pPr algn="ctr"/>
                      <a:r>
                        <a:rPr lang="zh-CN" altLang="en-US" sz="1800" dirty="0">
                          <a:latin typeface="Tahoma" panose="020B0604030504040204" pitchFamily="2" charset="0"/>
                          <a:ea typeface="宋体" panose="02010600030101010101" pitchFamily="2" charset="-122"/>
                        </a:rPr>
                        <a:t>红色K线：多单逐步建仓</a:t>
                      </a:r>
                      <a:endParaRPr lang="zh-CN" altLang="en-US" sz="1800" dirty="0">
                        <a:latin typeface="Tahoma" panose="020B0604030504040204" pitchFamily="2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14344" name="AutoShape 11"/>
                  <p:cNvSpPr/>
                  <p:nvPr/>
                </p:nvSpPr>
                <p:spPr>
                  <a:xfrm>
                    <a:off x="4199" y="2759"/>
                    <a:ext cx="2522" cy="1080"/>
                  </a:xfrm>
                  <a:prstGeom prst="wedgeRectCallout">
                    <a:avLst>
                      <a:gd name="adj1" fmla="val 98532"/>
                      <a:gd name="adj2" fmla="val 343426"/>
                    </a:avLst>
                  </a:prstGeom>
                  <a:solidFill>
                    <a:schemeClr val="accent1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anchor="ctr"/>
                  <a:p>
                    <a:pPr algn="ctr"/>
                    <a:r>
                      <a:rPr lang="zh-CN" altLang="en-US" sz="1800" dirty="0">
                        <a:latin typeface="Tahoma" panose="020B0604030504040204" pitchFamily="2" charset="0"/>
                        <a:ea typeface="宋体" panose="02010600030101010101" pitchFamily="2" charset="-122"/>
                      </a:rPr>
                      <a:t>红色线：上涨趋势线</a:t>
                    </a:r>
                    <a:endPara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14345" name="Text Box 12"/>
                <p:cNvSpPr txBox="1"/>
                <p:nvPr/>
              </p:nvSpPr>
              <p:spPr>
                <a:xfrm>
                  <a:off x="8158" y="5998"/>
                  <a:ext cx="6000" cy="27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p>
                  <a:r>
                    <a:rPr lang="zh-CN" altLang="en-US" sz="1800" dirty="0">
                      <a:solidFill>
                        <a:srgbClr val="FFFF00"/>
                      </a:solidFill>
                      <a:latin typeface="Tahoma" panose="020B0604030504040204" pitchFamily="2" charset="0"/>
                      <a:ea typeface="宋体" panose="02010600030101010101" pitchFamily="2" charset="-122"/>
                    </a:rPr>
                    <a:t>2.主图（0）：三色K线。用法：</a:t>
                  </a:r>
                  <a:endParaRPr lang="zh-CN" altLang="en-US" sz="1800" dirty="0">
                    <a:solidFill>
                      <a:srgbClr val="FFFF00"/>
                    </a:solidFill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  <a:p>
                  <a:r>
                    <a:rPr lang="zh-CN" altLang="en-US" sz="1800" dirty="0">
                      <a:solidFill>
                        <a:srgbClr val="FFFF00"/>
                      </a:solidFill>
                      <a:latin typeface="Tahoma" panose="020B0604030504040204" pitchFamily="2" charset="0"/>
                      <a:ea typeface="宋体" panose="02010600030101010101" pitchFamily="2" charset="-122"/>
                    </a:rPr>
                    <a:t>红色K线做多，红线是多</a:t>
                  </a:r>
                  <a:r>
                    <a:rPr lang="zh-CN" altLang="en-US" sz="1800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rPr>
                    <a:t>方区域出现可开多单</a:t>
                  </a:r>
                  <a:r>
                    <a:rPr lang="zh-CN" altLang="en-US" sz="1800" dirty="0">
                      <a:solidFill>
                        <a:srgbClr val="FFFF00"/>
                      </a:solidFill>
                      <a:latin typeface="Tahoma" panose="020B0604030504040204" pitchFamily="2" charset="0"/>
                      <a:ea typeface="宋体" panose="02010600030101010101" pitchFamily="2" charset="-122"/>
                    </a:rPr>
                    <a:t>。</a:t>
                  </a:r>
                  <a:endParaRPr lang="zh-CN" altLang="en-US" sz="1800" dirty="0">
                    <a:solidFill>
                      <a:srgbClr val="FFFF00"/>
                    </a:solidFill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  <a:p>
                  <a:r>
                    <a:rPr lang="zh-CN" altLang="en-US" sz="1800" dirty="0">
                      <a:solidFill>
                        <a:srgbClr val="FFFF00"/>
                      </a:solidFill>
                      <a:latin typeface="Tahoma" panose="020B0604030504040204" pitchFamily="2" charset="0"/>
                      <a:ea typeface="宋体" panose="02010600030101010101" pitchFamily="2" charset="-122"/>
                    </a:rPr>
                    <a:t>绿色K线做空，蓝线是空方区域出现可开空单。</a:t>
                  </a:r>
                  <a:endParaRPr lang="zh-CN" altLang="en-US" sz="1800" dirty="0">
                    <a:solidFill>
                      <a:srgbClr val="FFFF00"/>
                    </a:solidFill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  <a:p>
                  <a:r>
                    <a:rPr lang="zh-CN" altLang="en-US" sz="1800" dirty="0">
                      <a:solidFill>
                        <a:srgbClr val="FFFF00"/>
                      </a:solidFill>
                      <a:latin typeface="Tahoma" panose="020B0604030504040204" pitchFamily="2" charset="0"/>
                      <a:ea typeface="宋体" panose="02010600030101010101" pitchFamily="2" charset="-122"/>
                    </a:rPr>
                    <a:t>白色K线观望。</a:t>
                  </a:r>
                  <a:endParaRPr lang="zh-CN" altLang="en-US" sz="1800" dirty="0">
                    <a:solidFill>
                      <a:srgbClr val="FFFF00"/>
                    </a:solidFill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46" name="AutoShape 13"/>
                <p:cNvSpPr/>
                <p:nvPr/>
              </p:nvSpPr>
              <p:spPr>
                <a:xfrm>
                  <a:off x="838" y="1199"/>
                  <a:ext cx="2640" cy="1200"/>
                </a:xfrm>
                <a:prstGeom prst="wedgeRectCallout">
                  <a:avLst>
                    <a:gd name="adj1" fmla="val -46486"/>
                    <a:gd name="adj2" fmla="val 69792"/>
                  </a:avLst>
                </a:prstGeom>
                <a:solidFill>
                  <a:schemeClr val="accent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ctr"/>
                <a:p>
                  <a:pPr algn="ctr"/>
                  <a:r>
                    <a:rPr lang="zh-CN" altLang="en-US" sz="1800" dirty="0">
                      <a:latin typeface="Tahoma" panose="020B0604030504040204" pitchFamily="2" charset="0"/>
                      <a:ea typeface="宋体" panose="02010600030101010101" pitchFamily="2" charset="-122"/>
                    </a:rPr>
                    <a:t>蓝色线：下跌趋势线</a:t>
                  </a:r>
                  <a:endParaRPr lang="zh-CN" altLang="en-US" sz="1800" dirty="0">
                    <a:latin typeface="Tahoma" panose="020B0604030504040204" pitchFamily="2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347" name="AutoShape 14"/>
              <p:cNvSpPr/>
              <p:nvPr/>
            </p:nvSpPr>
            <p:spPr>
              <a:xfrm>
                <a:off x="11280" y="4919"/>
                <a:ext cx="2400" cy="600"/>
              </a:xfrm>
              <a:prstGeom prst="wedgeRectCallout">
                <a:avLst>
                  <a:gd name="adj1" fmla="val 21708"/>
                  <a:gd name="adj2" fmla="val -436162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/>
                <a:r>
                  <a:rPr lang="zh-CN" altLang="en-US" sz="1800" dirty="0">
                    <a:latin typeface="Tahoma" panose="020B0604030504040204" pitchFamily="2" charset="0"/>
                    <a:ea typeface="宋体" panose="02010600030101010101" pitchFamily="2" charset="-122"/>
                  </a:rPr>
                  <a:t>白色K线观望</a:t>
                </a:r>
                <a:endParaRPr lang="zh-CN" altLang="en-US" sz="1800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348" name="AutoShape 15"/>
            <p:cNvSpPr/>
            <p:nvPr/>
          </p:nvSpPr>
          <p:spPr>
            <a:xfrm>
              <a:off x="118" y="5878"/>
              <a:ext cx="3000" cy="1440"/>
            </a:xfrm>
            <a:prstGeom prst="wedgeRectCallout">
              <a:avLst>
                <a:gd name="adj1" fmla="val -49199"/>
                <a:gd name="adj2" fmla="val -227912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r>
                <a:rPr lang="zh-CN" altLang="en-US" sz="1800" dirty="0">
                  <a:latin typeface="Tahoma" panose="020B0604030504040204" pitchFamily="2" charset="0"/>
                  <a:ea typeface="宋体" panose="02010600030101010101" pitchFamily="2" charset="-122"/>
                </a:rPr>
                <a:t>绿色K线：空单逐步建仓</a:t>
              </a:r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696210" y="39369"/>
            <a:ext cx="5220335" cy="1198880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schemeClr val="accent2">
                <a:alpha val="50000"/>
              </a:schemeClr>
            </a:innerShdw>
          </a:effectLst>
        </p:spPr>
        <p:txBody>
          <a:bodyPr wrap="square" rtlCol="0" anchor="t">
            <a:spAutoFit/>
          </a:bodyPr>
          <a:p>
            <a:pPr algn="ctr" fontAlgn="base"/>
            <a:r>
              <a:rPr lang="zh-CN" altLang="en-US" sz="3600" strike="noStrike" normalizeH="1" noProof="1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三色K线</a:t>
            </a:r>
            <a:r>
              <a:rPr lang="en-US" altLang="zh-CN" sz="7200" b="1" strike="noStrike" noProof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7200" b="1" strike="noStrike" noProof="1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351" name="文本框 1"/>
          <p:cNvSpPr txBox="1"/>
          <p:nvPr/>
        </p:nvSpPr>
        <p:spPr>
          <a:xfrm>
            <a:off x="7107238" y="687388"/>
            <a:ext cx="1884362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VIP1</a:t>
            </a:r>
            <a:endParaRPr lang="en-US" altLang="zh-CN">
              <a:solidFill>
                <a:srgbClr val="00B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45" y="575310"/>
            <a:ext cx="55232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使用技巧可加客服微信：</a:t>
            </a:r>
            <a:r>
              <a:rPr lang="en-US" altLang="zh-CN"/>
              <a:t>futures886</a:t>
            </a:r>
            <a:endParaRPr lang="en-US" altLang="zh-CN"/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9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44588"/>
            <a:ext cx="5686425" cy="466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WordArt 3"/>
          <p:cNvSpPr/>
          <p:nvPr/>
        </p:nvSpPr>
        <p:spPr>
          <a:xfrm>
            <a:off x="3738563" y="382588"/>
            <a:ext cx="32766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趋势交易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Text Box 4"/>
          <p:cNvSpPr txBox="1"/>
          <p:nvPr/>
        </p:nvSpPr>
        <p:spPr>
          <a:xfrm>
            <a:off x="5791200" y="1981200"/>
            <a:ext cx="3352800" cy="20304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主图（1）：趋势交易。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用法：红线是多方区域出现可开多单，蓝线是空方区域出现可开空单，黄线是由空方转入多方的过程，建议观望。白线是多方转入空方的过程。红线做多，蓝线做空，变色平仓。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5364" name="AutoShape 5"/>
          <p:cNvSpPr/>
          <p:nvPr/>
        </p:nvSpPr>
        <p:spPr>
          <a:xfrm>
            <a:off x="152400" y="2743200"/>
            <a:ext cx="1219200" cy="762000"/>
          </a:xfrm>
          <a:prstGeom prst="wedgeRectCallout">
            <a:avLst>
              <a:gd name="adj1" fmla="val -46486"/>
              <a:gd name="adj2" fmla="val 6979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蓝绿下跌趋势线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5365" name="AutoShape 6"/>
          <p:cNvSpPr/>
          <p:nvPr/>
        </p:nvSpPr>
        <p:spPr>
          <a:xfrm>
            <a:off x="1905000" y="2057400"/>
            <a:ext cx="1295400" cy="685800"/>
          </a:xfrm>
          <a:prstGeom prst="wedgeRectCallout">
            <a:avLst>
              <a:gd name="adj1" fmla="val 63023"/>
              <a:gd name="adj2" fmla="val 541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黄红上涨趋势线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5366" name="AutoShape 7"/>
          <p:cNvSpPr/>
          <p:nvPr/>
        </p:nvSpPr>
        <p:spPr>
          <a:xfrm>
            <a:off x="1295400" y="4343400"/>
            <a:ext cx="1143000" cy="304800"/>
          </a:xfrm>
          <a:prstGeom prst="wedgeRectCallout">
            <a:avLst>
              <a:gd name="adj1" fmla="val -52639"/>
              <a:gd name="adj2" fmla="val -1692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>
                <a:latin typeface="Tahoma" panose="020B0604030504040204" pitchFamily="2" charset="0"/>
                <a:ea typeface="宋体" panose="02010600030101010101" pitchFamily="2" charset="-122"/>
              </a:rPr>
              <a:t>由空转多</a:t>
            </a:r>
            <a:endParaRPr lang="zh-CN" altLang="en-US" sz="180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5367" name="AutoShape 8"/>
          <p:cNvSpPr/>
          <p:nvPr/>
        </p:nvSpPr>
        <p:spPr>
          <a:xfrm>
            <a:off x="1219200" y="6248400"/>
            <a:ext cx="3276600" cy="533400"/>
          </a:xfrm>
          <a:prstGeom prst="wedgeRectCallout">
            <a:avLst>
              <a:gd name="adj1" fmla="val -52639"/>
              <a:gd name="adj2" fmla="val -16927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副图资金动能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多头介入：红色横杠+红色线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15368" name="AutoShape 9"/>
          <p:cNvSpPr/>
          <p:nvPr/>
        </p:nvSpPr>
        <p:spPr>
          <a:xfrm>
            <a:off x="3276600" y="3733800"/>
            <a:ext cx="1600200" cy="685800"/>
          </a:xfrm>
          <a:prstGeom prst="wedgeRectCallout">
            <a:avLst>
              <a:gd name="adj1" fmla="val 49093"/>
              <a:gd name="adj2" fmla="val 10388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蓝色线：多单逐步减仓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8681" name="Text Box 11"/>
          <p:cNvSpPr txBox="1"/>
          <p:nvPr/>
        </p:nvSpPr>
        <p:spPr>
          <a:xfrm>
            <a:off x="5791200" y="4648200"/>
            <a:ext cx="3581400" cy="6299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14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指标和模型购买咨询微信：</a:t>
            </a:r>
            <a:r>
              <a:rPr lang="en-US" altLang="zh-CN" sz="14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futures886</a:t>
            </a:r>
            <a:endParaRPr lang="zh-CN" altLang="en-US" sz="140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1" name="文本框 1"/>
          <p:cNvSpPr txBox="1"/>
          <p:nvPr/>
        </p:nvSpPr>
        <p:spPr>
          <a:xfrm>
            <a:off x="7216775" y="746125"/>
            <a:ext cx="1749425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WordArt 2"/>
          <p:cNvSpPr/>
          <p:nvPr/>
        </p:nvSpPr>
        <p:spPr>
          <a:xfrm>
            <a:off x="4497388" y="230188"/>
            <a:ext cx="25908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normalizeH="1"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00"/>
                </a:solidFill>
                <a:effectLst>
                  <a:outerShdw dist="35921" dir="2699999" sy="50000" rotWithShape="0">
                    <a:srgbClr val="875B0D">
                      <a:alpha val="5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操盘手</a:t>
            </a:r>
            <a:endParaRPr lang="zh-CN" altLang="en-US" sz="3600" normalizeH="1"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00"/>
              </a:solidFill>
              <a:effectLst>
                <a:outerShdw dist="35921" dir="2699999" sy="50000" rotWithShape="0">
                  <a:srgbClr val="875B0D">
                    <a:alpha val="5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6" name="Text Box 3"/>
          <p:cNvSpPr txBox="1"/>
          <p:nvPr/>
        </p:nvSpPr>
        <p:spPr>
          <a:xfrm>
            <a:off x="5029200" y="1944688"/>
            <a:ext cx="3352800" cy="1476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4.主图（2）：操盘手。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  <a:p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用法：红灯多方区域，出现可开多单，红灯以上逢低做多思路；绿灯是空方区域出现可开空单，绿灯以下逢高抛空思路</a:t>
            </a:r>
            <a:endParaRPr lang="zh-CN" altLang="en-US" sz="1800" dirty="0">
              <a:latin typeface="Tahoma" panose="020B0604030504040204" pitchFamily="2" charset="0"/>
              <a:ea typeface="宋体" panose="02010600030101010101" pitchFamily="2" charset="-122"/>
            </a:endParaRPr>
          </a:p>
        </p:txBody>
      </p:sp>
      <p:sp>
        <p:nvSpPr>
          <p:cNvPr id="29704" name="Text Box 10"/>
          <p:cNvSpPr txBox="1"/>
          <p:nvPr/>
        </p:nvSpPr>
        <p:spPr>
          <a:xfrm>
            <a:off x="4429125" y="4267200"/>
            <a:ext cx="4445000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noProof="1" dirty="0">
                <a:solidFill>
                  <a:srgbClr val="D42502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更多帮助和资讯关注公众号：</a:t>
            </a:r>
            <a:r>
              <a:rPr lang="zh-CN" altLang="en-US" sz="1800" b="1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果子量化</a:t>
            </a:r>
            <a:endParaRPr lang="zh-CN" altLang="en-US" sz="1800" b="1" noProof="1" dirty="0">
              <a:solidFill>
                <a:srgbClr val="D425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8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指标和模型购买咨询微信：</a:t>
            </a:r>
            <a:r>
              <a:rPr lang="en-US" altLang="zh-CN" sz="1800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futures886</a:t>
            </a:r>
            <a:endParaRPr lang="en-US" altLang="zh-CN" sz="1800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图片 1" descr="操盘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1079500"/>
            <a:ext cx="4352925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标注 2"/>
          <p:cNvSpPr/>
          <p:nvPr/>
        </p:nvSpPr>
        <p:spPr>
          <a:xfrm>
            <a:off x="2065338" y="3656013"/>
            <a:ext cx="2182813" cy="611188"/>
          </a:xfrm>
          <a:prstGeom prst="wedgeRectCallout">
            <a:avLst>
              <a:gd name="adj1" fmla="val -66259"/>
              <a:gd name="adj2" fmla="val -1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600" strike="noStrike" noProof="1" dirty="0">
                <a:solidFill>
                  <a:srgbClr val="FF0000"/>
                </a:solidFill>
                <a:latin typeface="Tahoma" panose="020B0604030504040204" pitchFamily="2" charset="0"/>
                <a:ea typeface="宋体" panose="02010600030101010101" pitchFamily="2" charset="-122"/>
                <a:sym typeface="+mn-ea"/>
              </a:rPr>
              <a:t>红灯信号为看多信号结合其他指标做多</a:t>
            </a:r>
            <a:endParaRPr lang="zh-CN" altLang="en-US" sz="1600" strike="noStrike" noProof="1" dirty="0">
              <a:solidFill>
                <a:srgbClr val="FF0000"/>
              </a:solidFill>
              <a:latin typeface="Tahoma" panose="020B0604030504040204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152400" y="2051050"/>
            <a:ext cx="2286000" cy="557213"/>
          </a:xfrm>
          <a:prstGeom prst="wedgeRectCallout">
            <a:avLst>
              <a:gd name="adj1" fmla="val -52111"/>
              <a:gd name="adj2" fmla="val 236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r>
              <a:rPr lang="zh-CN" altLang="en-US" sz="1600" b="1" strike="noStrike" noProof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anose="020B0604030504040204" pitchFamily="2" charset="0"/>
                <a:ea typeface="宋体" panose="02010600030101010101" pitchFamily="2" charset="-122"/>
                <a:sym typeface="+mn-ea"/>
              </a:rPr>
              <a:t>绿灯信号为看空信号结合其他指标做空</a:t>
            </a:r>
            <a:endParaRPr lang="zh-CN" altLang="en-US" sz="1600" b="1" strike="noStrike" noProof="1" dirty="0">
              <a:solidFill>
                <a:schemeClr val="accent6">
                  <a:lumMod val="60000"/>
                  <a:lumOff val="40000"/>
                </a:schemeClr>
              </a:solidFill>
              <a:latin typeface="Tahoma" panose="020B0604030504040204" pitchFamily="2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392" name="AutoShape 4"/>
          <p:cNvSpPr/>
          <p:nvPr/>
        </p:nvSpPr>
        <p:spPr>
          <a:xfrm>
            <a:off x="76200" y="6140450"/>
            <a:ext cx="6934200" cy="533400"/>
          </a:xfrm>
          <a:prstGeom prst="wedgeRectCallout">
            <a:avLst>
              <a:gd name="adj1" fmla="val -41282"/>
              <a:gd name="adj2" fmla="val -15345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1800" dirty="0">
                <a:latin typeface="Tahoma" panose="020B0604030504040204" pitchFamily="2" charset="0"/>
                <a:ea typeface="宋体" panose="02010600030101010101" pitchFamily="2" charset="-122"/>
              </a:rPr>
              <a:t>副图主力操盘轨迹：红色线主力多头资金占优；蓝色线主力空头资金占优。上面的红绿灯是短期趋势灯；下面的红绿灯是中期趋势灯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文本框 4"/>
          <p:cNvSpPr txBox="1"/>
          <p:nvPr/>
        </p:nvSpPr>
        <p:spPr>
          <a:xfrm>
            <a:off x="7088188" y="758825"/>
            <a:ext cx="17494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果子量化</a:t>
            </a:r>
            <a:r>
              <a:rPr lang="en-US" altLang="zh-CN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VIP1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Edge">
  <a:themeElements>
    <a:clrScheme name="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47329"/>
      </a:accent6>
      <a:hlink>
        <a:srgbClr val="996600"/>
      </a:hlink>
      <a:folHlink>
        <a:srgbClr val="AFBF39"/>
      </a:folHlink>
    </a:clrScheme>
    <a:fontScheme name="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820000"/>
        </a:lt1>
        <a:dk2>
          <a:srgbClr val="FFFFFF"/>
        </a:dk2>
        <a:lt2>
          <a:srgbClr val="333333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CDCDC"/>
        </a:accent4>
        <a:accent5>
          <a:srgbClr val="FFCAAA"/>
        </a:accent5>
        <a:accent6>
          <a:srgbClr val="B72D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CCFF"/>
        </a:dk1>
        <a:lt1>
          <a:srgbClr val="0B0506"/>
        </a:lt1>
        <a:dk2>
          <a:srgbClr val="FFFFFF"/>
        </a:dk2>
        <a:lt2>
          <a:srgbClr val="333333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FAFDC"/>
        </a:accent4>
        <a:accent5>
          <a:srgbClr val="ADB9E2"/>
        </a:accent5>
        <a:accent6>
          <a:srgbClr val="2D2DB7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221013"/>
        </a:lt1>
        <a:dk2>
          <a:srgbClr val="FFFFFF"/>
        </a:dk2>
        <a:lt2>
          <a:srgbClr val="333333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CDCDC"/>
        </a:accent4>
        <a:accent5>
          <a:srgbClr val="E2ADAA"/>
        </a:accent5>
        <a:accent6>
          <a:srgbClr val="B78900"/>
        </a:accent6>
        <a:hlink>
          <a:srgbClr val="80808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FF"/>
        </a:dk2>
        <a:lt2>
          <a:srgbClr val="11054B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CDCDC"/>
        </a:accent4>
        <a:accent5>
          <a:srgbClr val="FFB9AA"/>
        </a:accent5>
        <a:accent6>
          <a:srgbClr val="E52D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002600"/>
        </a:lt1>
        <a:dk2>
          <a:srgbClr val="FAFACC"/>
        </a:dk2>
        <a:lt2>
          <a:srgbClr val="9B8D65"/>
        </a:lt2>
        <a:accent1>
          <a:srgbClr val="CC9933"/>
        </a:accent1>
        <a:accent2>
          <a:srgbClr val="8F9967"/>
        </a:accent2>
        <a:accent3>
          <a:srgbClr val="AAABAA"/>
        </a:accent3>
        <a:accent4>
          <a:srgbClr val="D6D6D6"/>
        </a:accent4>
        <a:accent5>
          <a:srgbClr val="E2CAAD"/>
        </a:accent5>
        <a:accent6>
          <a:srgbClr val="80895C"/>
        </a:accent6>
        <a:hlink>
          <a:srgbClr val="33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699"/>
        </a:lt1>
        <a:dk2>
          <a:srgbClr val="FFFFFF"/>
        </a:dk2>
        <a:lt2>
          <a:srgbClr val="333333"/>
        </a:lt2>
        <a:accent1>
          <a:srgbClr val="CC9900"/>
        </a:accent1>
        <a:accent2>
          <a:srgbClr val="FF9900"/>
        </a:accent2>
        <a:accent3>
          <a:srgbClr val="AAB9CA"/>
        </a:accent3>
        <a:accent4>
          <a:srgbClr val="DCDCDC"/>
        </a:accent4>
        <a:accent5>
          <a:srgbClr val="E2CAAA"/>
        </a:accent5>
        <a:accent6>
          <a:srgbClr val="E58900"/>
        </a:accent6>
        <a:hlink>
          <a:srgbClr val="FFCC00"/>
        </a:hlink>
        <a:folHlink>
          <a:srgbClr val="706F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47329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1C1C1"/>
        </a:accent5>
        <a:accent6>
          <a:srgbClr val="8989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36145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3462</Words>
  <Application>WPS 演示</Application>
  <PresentationFormat>全屏显示(4:3)</PresentationFormat>
  <Paragraphs>345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Arial</vt:lpstr>
      <vt:lpstr>宋体</vt:lpstr>
      <vt:lpstr>Wingdings</vt:lpstr>
      <vt:lpstr>Garamond</vt:lpstr>
      <vt:lpstr>仿宋_GB2312</vt:lpstr>
      <vt:lpstr>仿宋</vt:lpstr>
      <vt:lpstr>楷体</vt:lpstr>
      <vt:lpstr>Tahoma</vt:lpstr>
      <vt:lpstr>华文行楷</vt:lpstr>
      <vt:lpstr>微软雅黑</vt:lpstr>
      <vt:lpstr>Arial Unicode MS</vt:lpstr>
      <vt:lpstr>Edge</vt:lpstr>
      <vt:lpstr>2_Edge</vt:lpstr>
      <vt:lpstr>6_Edge</vt:lpstr>
      <vt:lpstr>7_Edge</vt:lpstr>
      <vt:lpstr>10_Edge</vt:lpstr>
      <vt:lpstr>11_Edge</vt:lpstr>
      <vt:lpstr>微信公众号：果子量化 </vt:lpstr>
      <vt:lpstr>PowerPoint 演示文稿</vt:lpstr>
      <vt:lpstr>PowerPoint 演示文稿</vt:lpstr>
      <vt:lpstr>PowerPoint 演示文稿</vt:lpstr>
      <vt:lpstr>独创核心功能：经典分时线                果子量化VIP1</vt:lpstr>
      <vt:lpstr>图形、文字、语音细节提醒，VIP级别体验，简单、清晰、详尽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【主图】：趋势跟踪 【副图】：波段王</vt:lpstr>
      <vt:lpstr>PowerPoint 演示文稿</vt:lpstr>
      <vt:lpstr>【主图】：红绿K线 【主图】：乾坤图 【副图】：分类持仓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果冻 </cp:lastModifiedBy>
  <cp:revision>73</cp:revision>
  <dcterms:created xsi:type="dcterms:W3CDTF">2012-10-30T15:19:00Z</dcterms:created>
  <dcterms:modified xsi:type="dcterms:W3CDTF">2019-10-15T09:19:52Z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2052-11.1.0.9098</vt:lpwstr>
  </property>
</Properties>
</file>